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3" r:id="rId3"/>
    <p:sldId id="265" r:id="rId4"/>
    <p:sldId id="258" r:id="rId5"/>
    <p:sldId id="259" r:id="rId6"/>
    <p:sldId id="257" r:id="rId7"/>
    <p:sldId id="268" r:id="rId8"/>
    <p:sldId id="285" r:id="rId9"/>
    <p:sldId id="269" r:id="rId10"/>
    <p:sldId id="279" r:id="rId11"/>
    <p:sldId id="278" r:id="rId12"/>
    <p:sldId id="280" r:id="rId13"/>
    <p:sldId id="270" r:id="rId14"/>
    <p:sldId id="271" r:id="rId15"/>
    <p:sldId id="272" r:id="rId16"/>
    <p:sldId id="276" r:id="rId17"/>
    <p:sldId id="284" r:id="rId18"/>
    <p:sldId id="277" r:id="rId19"/>
    <p:sldId id="260" r:id="rId20"/>
    <p:sldId id="275" r:id="rId21"/>
    <p:sldId id="281" r:id="rId22"/>
    <p:sldId id="283" r:id="rId23"/>
    <p:sldId id="273" r:id="rId24"/>
    <p:sldId id="274" r:id="rId25"/>
    <p:sldId id="261" r:id="rId26"/>
    <p:sldId id="282" r:id="rId27"/>
    <p:sldId id="266" r:id="rId2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56" autoAdjust="0"/>
    <p:restoredTop sz="94660"/>
  </p:normalViewPr>
  <p:slideViewPr>
    <p:cSldViewPr snapToGrid="0">
      <p:cViewPr varScale="1">
        <p:scale>
          <a:sx n="63" d="100"/>
          <a:sy n="63" d="100"/>
        </p:scale>
        <p:origin x="792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DDBC-4BFD-43C5-A59B-252B6D4F9BFF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2589-E3D8-4E6A-A7A0-D3D7DC7B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9379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DDBC-4BFD-43C5-A59B-252B6D4F9BFF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2589-E3D8-4E6A-A7A0-D3D7DC7B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5275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DDBC-4BFD-43C5-A59B-252B6D4F9BFF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2589-E3D8-4E6A-A7A0-D3D7DC7B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005531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DDBC-4BFD-43C5-A59B-252B6D4F9BFF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2589-E3D8-4E6A-A7A0-D3D7DC7B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21257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DDBC-4BFD-43C5-A59B-252B6D4F9BFF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2589-E3D8-4E6A-A7A0-D3D7DC7B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94190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DDBC-4BFD-43C5-A59B-252B6D4F9BFF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2589-E3D8-4E6A-A7A0-D3D7DC7B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5107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DDBC-4BFD-43C5-A59B-252B6D4F9BFF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2589-E3D8-4E6A-A7A0-D3D7DC7B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4457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DDBC-4BFD-43C5-A59B-252B6D4F9BFF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2589-E3D8-4E6A-A7A0-D3D7DC7B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3173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DDBC-4BFD-43C5-A59B-252B6D4F9BFF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2589-E3D8-4E6A-A7A0-D3D7DC7B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4707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DDBC-4BFD-43C5-A59B-252B6D4F9BFF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2589-E3D8-4E6A-A7A0-D3D7DC7B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95607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A8DDBC-4BFD-43C5-A59B-252B6D4F9BFF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342589-E3D8-4E6A-A7A0-D3D7DC7B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1185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A8DDBC-4BFD-43C5-A59B-252B6D4F9BFF}" type="datetimeFigureOut">
              <a:rPr lang="ru-RU" smtClean="0"/>
              <a:t>23.01.2025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342589-E3D8-4E6A-A7A0-D3D7DC7B480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4233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hyperlink" Target="https://pubmed.ncbi.nlm.nih.gov/36064845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doi.org/10.21518/2079-701X-2016-11-42-47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425145" y="2029575"/>
            <a:ext cx="9144000" cy="1125109"/>
          </a:xfrm>
        </p:spPr>
        <p:txBody>
          <a:bodyPr>
            <a:normAutofit/>
          </a:bodyPr>
          <a:lstStyle/>
          <a:p>
            <a:r>
              <a:rPr lang="ru-RU" sz="5400" dirty="0" smtClean="0"/>
              <a:t>Лаборатория здорового сна</a:t>
            </a:r>
            <a:endParaRPr lang="ru-RU" sz="54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188940" y="2029575"/>
            <a:ext cx="3616411" cy="525119"/>
          </a:xfrm>
        </p:spPr>
        <p:txBody>
          <a:bodyPr/>
          <a:lstStyle/>
          <a:p>
            <a:r>
              <a:rPr lang="ru-RU" dirty="0"/>
              <a:t>п</a:t>
            </a:r>
            <a:r>
              <a:rPr lang="ru-RU" dirty="0" smtClean="0"/>
              <a:t>роект </a:t>
            </a:r>
            <a:r>
              <a:rPr lang="ru-RU" dirty="0"/>
              <a:t>п</a:t>
            </a:r>
            <a:r>
              <a:rPr lang="ru-RU" dirty="0" smtClean="0"/>
              <a:t>рограммы</a:t>
            </a:r>
            <a:endParaRPr lang="ru-RU" dirty="0"/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188940" y="3154684"/>
            <a:ext cx="3616411" cy="525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/>
              <a:t>п</a:t>
            </a:r>
            <a:r>
              <a:rPr lang="ru-RU" dirty="0" smtClean="0"/>
              <a:t>ервые результаты</a:t>
            </a:r>
            <a:endParaRPr lang="ru-RU" dirty="0"/>
          </a:p>
        </p:txBody>
      </p:sp>
      <p:sp>
        <p:nvSpPr>
          <p:cNvPr id="5" name="Подзаголовок 2"/>
          <p:cNvSpPr txBox="1">
            <a:spLocks/>
          </p:cNvSpPr>
          <p:nvPr/>
        </p:nvSpPr>
        <p:spPr>
          <a:xfrm>
            <a:off x="7805350" y="5614731"/>
            <a:ext cx="3616411" cy="5251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dirty="0" smtClean="0"/>
              <a:t>Докладчик: Киселёва М.С.</a:t>
            </a:r>
            <a:endParaRPr lang="ru-RU" dirty="0"/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7805349" y="6028640"/>
            <a:ext cx="3616411" cy="52511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100" dirty="0"/>
              <a:t>н</a:t>
            </a:r>
            <a:r>
              <a:rPr lang="ru-RU" sz="2100" dirty="0" smtClean="0"/>
              <a:t>аучный сотрудник ЦНИД, врач-невролог, аспирант КФУ 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11976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000" dirty="0" smtClean="0"/>
              <a:t>Основные  положения концепции: 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825625"/>
            <a:ext cx="10825480" cy="4351338"/>
          </a:xfrm>
        </p:spPr>
        <p:txBody>
          <a:bodyPr/>
          <a:lstStyle/>
          <a:p>
            <a:r>
              <a:rPr lang="ru-RU" dirty="0" smtClean="0"/>
              <a:t>Формирование образа жизни (</a:t>
            </a:r>
            <a:r>
              <a:rPr lang="en-US" dirty="0" smtClean="0"/>
              <a:t> </a:t>
            </a:r>
            <a:r>
              <a:rPr lang="ru-RU" dirty="0" smtClean="0"/>
              <a:t>как составляющей </a:t>
            </a:r>
            <a:r>
              <a:rPr lang="en-US" dirty="0" smtClean="0"/>
              <a:t>Mriya Life Style</a:t>
            </a:r>
            <a:r>
              <a:rPr lang="ru-RU" dirty="0"/>
              <a:t> </a:t>
            </a:r>
            <a:r>
              <a:rPr lang="ru-RU" dirty="0" smtClean="0"/>
              <a:t>- "Модель </a:t>
            </a:r>
            <a:r>
              <a:rPr lang="ru-RU" dirty="0"/>
              <a:t>управления возрастом")</a:t>
            </a:r>
            <a:r>
              <a:rPr lang="ru-RU" dirty="0" smtClean="0"/>
              <a:t> </a:t>
            </a:r>
          </a:p>
          <a:p>
            <a:r>
              <a:rPr lang="ru-RU" dirty="0" err="1" smtClean="0"/>
              <a:t>Оздоравливающая</a:t>
            </a:r>
            <a:r>
              <a:rPr lang="ru-RU" dirty="0" smtClean="0"/>
              <a:t> среда</a:t>
            </a:r>
            <a:r>
              <a:rPr lang="en-US" dirty="0" smtClean="0"/>
              <a:t> (</a:t>
            </a:r>
            <a:r>
              <a:rPr lang="ru-RU" dirty="0" smtClean="0"/>
              <a:t> обустройство номеров,  локаций,  территории способствует </a:t>
            </a:r>
            <a:r>
              <a:rPr lang="ru-RU" dirty="0" err="1" smtClean="0"/>
              <a:t>оздоравливающему</a:t>
            </a:r>
            <a:r>
              <a:rPr lang="ru-RU" dirty="0" smtClean="0"/>
              <a:t> отдыху</a:t>
            </a:r>
            <a:r>
              <a:rPr lang="en-US" dirty="0" smtClean="0"/>
              <a:t>)</a:t>
            </a:r>
            <a:endParaRPr lang="ru-RU" dirty="0" smtClean="0"/>
          </a:p>
          <a:p>
            <a:r>
              <a:rPr lang="ru-RU" dirty="0" smtClean="0"/>
              <a:t>Уникальность и научно-практическая применимость </a:t>
            </a:r>
            <a:r>
              <a:rPr lang="ru-RU" dirty="0" smtClean="0"/>
              <a:t>технологий</a:t>
            </a:r>
            <a:r>
              <a:rPr lang="ru-RU" dirty="0" smtClean="0"/>
              <a:t> </a:t>
            </a:r>
            <a:r>
              <a:rPr lang="ru-RU" dirty="0" smtClean="0"/>
              <a:t>и услуг</a:t>
            </a:r>
          </a:p>
          <a:p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88039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5320" y="647065"/>
            <a:ext cx="10937240" cy="4351338"/>
          </a:xfrm>
        </p:spPr>
        <p:txBody>
          <a:bodyPr>
            <a:normAutofit fontScale="85000" lnSpcReduction="20000"/>
          </a:bodyPr>
          <a:lstStyle/>
          <a:p>
            <a:pPr marL="0" lvl="0" indent="0" algn="just">
              <a:buNone/>
            </a:pPr>
            <a:r>
              <a:rPr lang="ru-RU" u="sng" dirty="0"/>
              <a:t>Для кого </a:t>
            </a:r>
            <a:r>
              <a:rPr lang="ru-RU" u="sng" dirty="0" smtClean="0"/>
              <a:t>сформирована программа </a:t>
            </a:r>
            <a:r>
              <a:rPr lang="ru-RU" u="sng" dirty="0"/>
              <a:t>и какой запрос решает: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а)Для тех,  кто имеет нарушения,  связанные со сном:</a:t>
            </a:r>
          </a:p>
          <a:p>
            <a:pPr marL="0" indent="0" algn="just">
              <a:buNone/>
            </a:pPr>
            <a:r>
              <a:rPr lang="ru-RU" dirty="0"/>
              <a:t>- нарушения сна (трудно заснуть,  частые пробуждения,  ранее пробуждение,  нет ощущения восстановления после сна,  беспокойные сновидения)</a:t>
            </a:r>
          </a:p>
          <a:p>
            <a:pPr marL="0" indent="0" algn="just">
              <a:buNone/>
            </a:pPr>
            <a:r>
              <a:rPr lang="ru-RU" dirty="0"/>
              <a:t>- нарушение и сбой циркадных ритмов (цикл сон-бодрствование) – </a:t>
            </a:r>
            <a:r>
              <a:rPr lang="ru-RU" dirty="0" err="1"/>
              <a:t>джетлаг</a:t>
            </a:r>
            <a:endParaRPr lang="ru-RU" dirty="0"/>
          </a:p>
          <a:p>
            <a:pPr marL="0" indent="0" algn="just">
              <a:buNone/>
            </a:pPr>
            <a:r>
              <a:rPr lang="ru-RU" dirty="0"/>
              <a:t>- нарушения,  связанные со сном - снижение социальной эффективности – утомляемость,  снижение когнитивных процессов, влияющих на рабочую деятельность</a:t>
            </a:r>
          </a:p>
          <a:p>
            <a:pPr marL="0" indent="0">
              <a:buNone/>
            </a:pPr>
            <a:r>
              <a:rPr lang="ru-RU" dirty="0"/>
              <a:t> </a:t>
            </a:r>
          </a:p>
          <a:p>
            <a:pPr marL="0" indent="0" algn="just">
              <a:buNone/>
            </a:pPr>
            <a:r>
              <a:rPr lang="ru-RU" dirty="0"/>
              <a:t>б)Для тех,  кто желает сформировать понимание о механизмах </a:t>
            </a:r>
            <a:r>
              <a:rPr lang="ru-RU" dirty="0" smtClean="0"/>
              <a:t>своего сна </a:t>
            </a:r>
            <a:r>
              <a:rPr lang="ru-RU" dirty="0"/>
              <a:t>и  использовать сон как инструмент управления здоровьем и социальной эффективностью.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99956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15820" y="2845426"/>
            <a:ext cx="7675880" cy="1325563"/>
          </a:xfrm>
        </p:spPr>
        <p:txBody>
          <a:bodyPr/>
          <a:lstStyle/>
          <a:p>
            <a:r>
              <a:rPr lang="ru-RU" dirty="0" smtClean="0"/>
              <a:t>30-50 % взрослого населения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04800" y="870585"/>
            <a:ext cx="11297920" cy="1936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0"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Целевая группа </a:t>
            </a:r>
            <a:r>
              <a:rPr lang="ru-RU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 мужчины и женщины трудоспособного возраста, имеющие нарушения сна или связанные со сном нарушения социальных аспектов,  или желающие  использовать сон как инструмент качественного восстановления и поддержания здоровья.</a:t>
            </a:r>
            <a:endParaRPr lang="ru-RU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6593840" y="4384032"/>
            <a:ext cx="4815840" cy="200406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ru-RU" dirty="0" smtClean="0">
                <a:latin typeface="+mn-lt"/>
              </a:rPr>
              <a:t>В таком понимании распространенность </a:t>
            </a:r>
            <a:r>
              <a:rPr lang="ru-RU" dirty="0" err="1">
                <a:latin typeface="+mn-lt"/>
              </a:rPr>
              <a:t>инсомнии</a:t>
            </a:r>
            <a:r>
              <a:rPr lang="ru-RU" dirty="0">
                <a:latin typeface="+mn-lt"/>
              </a:rPr>
              <a:t> в общей популяции оценивается в 9–15</a:t>
            </a:r>
            <a:r>
              <a:rPr lang="ru-RU" dirty="0" smtClean="0">
                <a:latin typeface="+mn-lt"/>
              </a:rPr>
              <a:t>%.</a:t>
            </a:r>
          </a:p>
          <a:p>
            <a:pPr algn="just"/>
            <a:endParaRPr lang="ru-RU" dirty="0">
              <a:latin typeface="+mn-lt"/>
            </a:endParaRPr>
          </a:p>
          <a:p>
            <a:pPr algn="just"/>
            <a:r>
              <a:rPr lang="ru-RU" dirty="0" smtClean="0">
                <a:latin typeface="+mn-lt"/>
              </a:rPr>
              <a:t>Преходящие </a:t>
            </a:r>
            <a:r>
              <a:rPr lang="ru-RU" dirty="0">
                <a:latin typeface="+mn-lt"/>
              </a:rPr>
              <a:t>симптомы нарушений сна встречаются у 30–35% людей. Бессонница в 1,5 раза чаще встречается у женщин, с возрастом ее частота увеличивается на 10% каждые 10 лет, достигая 32,4% в возрасте 60–94 лет.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721360" y="4422128"/>
            <a:ext cx="482600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dirty="0" err="1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Инсомния</a:t>
            </a:r>
            <a:r>
              <a:rPr lang="ru-RU" sz="16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(нарушение сна) представляет собой клинический синдром, который характеризуется жалобами на расстройство ночного сна (трудности наступления, поддержания сна или пробуждение раньше желаемого времени) и </a:t>
            </a:r>
            <a:r>
              <a:rPr lang="ru-RU" sz="1600" b="1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связанные с этим нарушения в период дневного бодрствования, возникающие, даже когда времени и условий для сна </a:t>
            </a:r>
            <a:r>
              <a:rPr lang="ru-RU" sz="1600" b="1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достаточно.</a:t>
            </a:r>
            <a:endParaRPr lang="ru-RU" sz="1600" b="1" dirty="0"/>
          </a:p>
        </p:txBody>
      </p:sp>
    </p:spTree>
    <p:extLst>
      <p:ext uri="{BB962C8B-B14F-4D97-AF65-F5344CB8AC3E}">
        <p14:creationId xmlns:p14="http://schemas.microsoft.com/office/powerpoint/2010/main" val="1692397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7939" y="80645"/>
            <a:ext cx="9464040" cy="671195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Подробное описание пакетов программы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8498760"/>
              </p:ext>
            </p:extLst>
          </p:nvPr>
        </p:nvGraphicFramePr>
        <p:xfrm>
          <a:off x="152400" y="822960"/>
          <a:ext cx="11755119" cy="591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20240">
                  <a:extLst>
                    <a:ext uri="{9D8B030D-6E8A-4147-A177-3AD203B41FA5}">
                      <a16:colId xmlns:a16="http://schemas.microsoft.com/office/drawing/2014/main" val="4161621223"/>
                    </a:ext>
                  </a:extLst>
                </a:gridCol>
                <a:gridCol w="3281680">
                  <a:extLst>
                    <a:ext uri="{9D8B030D-6E8A-4147-A177-3AD203B41FA5}">
                      <a16:colId xmlns:a16="http://schemas.microsoft.com/office/drawing/2014/main" val="1426322083"/>
                    </a:ext>
                  </a:extLst>
                </a:gridCol>
                <a:gridCol w="3413760">
                  <a:extLst>
                    <a:ext uri="{9D8B030D-6E8A-4147-A177-3AD203B41FA5}">
                      <a16:colId xmlns:a16="http://schemas.microsoft.com/office/drawing/2014/main" val="1081415376"/>
                    </a:ext>
                  </a:extLst>
                </a:gridCol>
                <a:gridCol w="3139439">
                  <a:extLst>
                    <a:ext uri="{9D8B030D-6E8A-4147-A177-3AD203B41FA5}">
                      <a16:colId xmlns:a16="http://schemas.microsoft.com/office/drawing/2014/main" val="3986826436"/>
                    </a:ext>
                  </a:extLst>
                </a:gridCol>
              </a:tblGrid>
              <a:tr h="79513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Программа на 3</a:t>
                      </a:r>
                      <a:r>
                        <a:rPr lang="ru-RU" sz="1600" baseline="0" dirty="0" smtClean="0"/>
                        <a:t> дня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aseline="0" dirty="0" smtClean="0"/>
                        <a:t>(«минимальная»)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Программа на 7 дней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(«стандартная»)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Программа на 14 дней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(«оптимальная»)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61228322"/>
                  </a:ext>
                </a:extLst>
              </a:tr>
              <a:tr h="132523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 err="1" smtClean="0"/>
                        <a:t>Коучинговый</a:t>
                      </a:r>
                      <a:r>
                        <a:rPr lang="ru-RU" sz="1800" dirty="0" smtClean="0"/>
                        <a:t> блок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dirty="0" smtClean="0"/>
                        <a:t>врач-куратор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dirty="0" smtClean="0"/>
                        <a:t>ассистент\консьерж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dirty="0" smtClean="0"/>
                        <a:t>чат сопровождения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dirty="0" smtClean="0"/>
                        <a:t>динамическая </a:t>
                      </a:r>
                      <a:r>
                        <a:rPr lang="ru-RU" sz="1400" dirty="0" err="1" smtClean="0"/>
                        <a:t>онлай</a:t>
                      </a:r>
                      <a:r>
                        <a:rPr lang="ru-RU" sz="1400" dirty="0" smtClean="0"/>
                        <a:t>-</a:t>
                      </a:r>
                      <a:r>
                        <a:rPr lang="ru-RU" sz="1400" dirty="0" err="1" smtClean="0"/>
                        <a:t>конс</a:t>
                      </a:r>
                      <a:r>
                        <a:rPr lang="ru-RU" sz="1400" dirty="0" smtClean="0"/>
                        <a:t>-я</a:t>
                      </a:r>
                      <a:endParaRPr lang="ru-RU" sz="1400" dirty="0" smtClean="0"/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dirty="0" smtClean="0"/>
                        <a:t>врач-куратор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dirty="0" smtClean="0"/>
                        <a:t>ассистент\консьерж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dirty="0" smtClean="0"/>
                        <a:t>чат сопровождения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dirty="0" smtClean="0"/>
                        <a:t>динамическая </a:t>
                      </a:r>
                      <a:r>
                        <a:rPr lang="ru-RU" sz="1400" dirty="0" err="1" smtClean="0"/>
                        <a:t>онлай</a:t>
                      </a:r>
                      <a:r>
                        <a:rPr lang="ru-RU" sz="1400" dirty="0" smtClean="0"/>
                        <a:t>-</a:t>
                      </a:r>
                      <a:r>
                        <a:rPr lang="ru-RU" sz="1400" dirty="0" err="1" smtClean="0"/>
                        <a:t>конс</a:t>
                      </a:r>
                      <a:r>
                        <a:rPr lang="ru-RU" sz="1400" dirty="0" smtClean="0"/>
                        <a:t>-я</a:t>
                      </a:r>
                      <a:endParaRPr lang="en-US" sz="1400" dirty="0" smtClean="0"/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endParaRPr lang="ru-RU" sz="14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+ </a:t>
                      </a:r>
                      <a:r>
                        <a:rPr lang="en-US" sz="1400" dirty="0" smtClean="0"/>
                        <a:t>Life Style (</a:t>
                      </a:r>
                      <a:r>
                        <a:rPr lang="ru-RU" sz="1400" dirty="0" smtClean="0"/>
                        <a:t>план питания,  рекомендации по активности,  </a:t>
                      </a:r>
                      <a:r>
                        <a:rPr lang="ru-RU" sz="1400" dirty="0" err="1" smtClean="0"/>
                        <a:t>треккер</a:t>
                      </a:r>
                      <a:r>
                        <a:rPr lang="ru-RU" sz="1400" dirty="0" smtClean="0"/>
                        <a:t> привычек</a:t>
                      </a:r>
                      <a:r>
                        <a:rPr lang="en-US" sz="1400" dirty="0" smtClean="0"/>
                        <a:t>)</a:t>
                      </a:r>
                      <a:endParaRPr lang="ru-RU" sz="14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+ приветственный набор «Ритуалы»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dirty="0" smtClean="0"/>
                        <a:t>врач-куратор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dirty="0" smtClean="0"/>
                        <a:t>ассистент\консьерж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dirty="0" smtClean="0"/>
                        <a:t>чат сопровождения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dirty="0" smtClean="0"/>
                        <a:t>динамическая </a:t>
                      </a:r>
                      <a:r>
                        <a:rPr lang="ru-RU" sz="1400" dirty="0" err="1" smtClean="0"/>
                        <a:t>онлай</a:t>
                      </a:r>
                      <a:r>
                        <a:rPr lang="ru-RU" sz="1400" dirty="0" smtClean="0"/>
                        <a:t>-</a:t>
                      </a:r>
                      <a:r>
                        <a:rPr lang="ru-RU" sz="1400" dirty="0" err="1" smtClean="0"/>
                        <a:t>конс</a:t>
                      </a:r>
                      <a:r>
                        <a:rPr lang="ru-RU" sz="1400" dirty="0" smtClean="0"/>
                        <a:t>-я</a:t>
                      </a:r>
                      <a:endParaRPr lang="en-US" sz="1400" dirty="0" smtClean="0"/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endParaRPr lang="ru-RU" sz="14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+ </a:t>
                      </a:r>
                      <a:r>
                        <a:rPr lang="en-US" sz="1400" dirty="0" smtClean="0"/>
                        <a:t>Life Style (</a:t>
                      </a:r>
                      <a:r>
                        <a:rPr lang="ru-RU" sz="1400" dirty="0" smtClean="0"/>
                        <a:t>план питания,  рекомендации по активности,  </a:t>
                      </a:r>
                      <a:r>
                        <a:rPr lang="ru-RU" sz="1400" dirty="0" err="1" smtClean="0"/>
                        <a:t>треккер</a:t>
                      </a:r>
                      <a:r>
                        <a:rPr lang="ru-RU" sz="1400" dirty="0" smtClean="0"/>
                        <a:t> привычек</a:t>
                      </a:r>
                      <a:r>
                        <a:rPr lang="en-US" sz="1400" dirty="0" smtClean="0"/>
                        <a:t>)</a:t>
                      </a:r>
                      <a:endParaRPr lang="ru-RU" sz="14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400" dirty="0" smtClean="0"/>
                        <a:t>+ приветственный набор «Ритуалы»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2263462"/>
                  </a:ext>
                </a:extLst>
              </a:tr>
              <a:tr h="77305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800" dirty="0" smtClean="0"/>
                        <a:t>Диагностический</a:t>
                      </a:r>
                      <a:r>
                        <a:rPr lang="ru-RU" sz="1800" baseline="0" dirty="0" smtClean="0"/>
                        <a:t> блок</a:t>
                      </a: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400" b="1" dirty="0" smtClean="0"/>
                        <a:t>Консультации: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dirty="0" smtClean="0"/>
                        <a:t>врач-</a:t>
                      </a:r>
                      <a:r>
                        <a:rPr lang="ru-RU" sz="1400" dirty="0" err="1" smtClean="0"/>
                        <a:t>сомнолог</a:t>
                      </a:r>
                      <a:r>
                        <a:rPr lang="ru-RU" sz="1400" dirty="0" smtClean="0"/>
                        <a:t> (1)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400" b="1" dirty="0" err="1" smtClean="0"/>
                        <a:t>Инстр.исследования</a:t>
                      </a:r>
                      <a:r>
                        <a:rPr lang="ru-RU" sz="1400" b="1" dirty="0" smtClean="0"/>
                        <a:t>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/>
                        <a:t>КСГ </a:t>
                      </a:r>
                      <a:r>
                        <a:rPr lang="en-US" sz="1400" dirty="0" err="1" smtClean="0"/>
                        <a:t>Whatch</a:t>
                      </a:r>
                      <a:r>
                        <a:rPr lang="en-US" sz="1400" dirty="0" smtClean="0"/>
                        <a:t> Pat </a:t>
                      </a:r>
                      <a:r>
                        <a:rPr lang="en-US" sz="1400" baseline="0" dirty="0" smtClean="0"/>
                        <a:t> (1)</a:t>
                      </a:r>
                      <a:r>
                        <a:rPr lang="en-US" sz="1400" dirty="0" smtClean="0"/>
                        <a:t> </a:t>
                      </a:r>
                      <a:endParaRPr lang="ru-RU" sz="14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 err="1" smtClean="0"/>
                        <a:t>CogniAge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тест (1)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aseline="0" dirty="0" err="1" smtClean="0"/>
                        <a:t>ЭКГ+спирометрия+биоимпеданс</a:t>
                      </a:r>
                      <a:r>
                        <a:rPr lang="ru-RU" sz="1400" baseline="0" dirty="0" smtClean="0"/>
                        <a:t> (1)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aseline="0" dirty="0" err="1" smtClean="0"/>
                        <a:t>Ведапульс</a:t>
                      </a:r>
                      <a:r>
                        <a:rPr lang="ru-RU" sz="1400" baseline="0" dirty="0" smtClean="0"/>
                        <a:t> (1)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400" b="1" baseline="0" dirty="0" smtClean="0"/>
                        <a:t>Лабораторные: </a:t>
                      </a:r>
                      <a:endParaRPr lang="en-US" sz="1400" b="1" baseline="0" dirty="0" smtClean="0"/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baseline="0" dirty="0" smtClean="0"/>
                        <a:t>Биовозраст\ базовый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400" b="1" dirty="0" smtClean="0"/>
                        <a:t>Консультации: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dirty="0" smtClean="0"/>
                        <a:t>врач-</a:t>
                      </a:r>
                      <a:r>
                        <a:rPr lang="ru-RU" sz="1400" dirty="0" err="1" smtClean="0"/>
                        <a:t>сомнолог</a:t>
                      </a:r>
                      <a:r>
                        <a:rPr lang="ru-RU" sz="1400" dirty="0" smtClean="0"/>
                        <a:t> (1)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400" b="1" dirty="0" err="1" smtClean="0"/>
                        <a:t>Инстр.исследования</a:t>
                      </a:r>
                      <a:r>
                        <a:rPr lang="ru-RU" sz="1400" b="1" dirty="0" smtClean="0"/>
                        <a:t>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/>
                        <a:t>КСГ </a:t>
                      </a:r>
                      <a:r>
                        <a:rPr lang="en-US" sz="1400" dirty="0" err="1" smtClean="0"/>
                        <a:t>Whatch</a:t>
                      </a:r>
                      <a:r>
                        <a:rPr lang="en-US" sz="1400" dirty="0" smtClean="0"/>
                        <a:t> Pat 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ru-RU" sz="1400" baseline="0" dirty="0" smtClean="0"/>
                        <a:t>2</a:t>
                      </a:r>
                      <a:r>
                        <a:rPr lang="en-US" sz="1400" baseline="0" dirty="0" smtClean="0"/>
                        <a:t>)</a:t>
                      </a:r>
                      <a:r>
                        <a:rPr lang="en-US" sz="1400" dirty="0" smtClean="0"/>
                        <a:t> </a:t>
                      </a:r>
                      <a:endParaRPr lang="ru-RU" sz="14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 err="1" smtClean="0"/>
                        <a:t>CogniAge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тест (2)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aseline="0" dirty="0" err="1" smtClean="0"/>
                        <a:t>ЭКГ+спирометрия+биоимпеданс</a:t>
                      </a:r>
                      <a:r>
                        <a:rPr lang="ru-RU" sz="1400" baseline="0" dirty="0" smtClean="0"/>
                        <a:t> (1)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aseline="0" dirty="0" err="1" smtClean="0"/>
                        <a:t>Ведапульс</a:t>
                      </a:r>
                      <a:r>
                        <a:rPr lang="ru-RU" sz="1400" baseline="0" dirty="0" smtClean="0"/>
                        <a:t> (1)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400" b="1" baseline="0" dirty="0" smtClean="0"/>
                        <a:t>Лабораторные: </a:t>
                      </a:r>
                      <a:endParaRPr lang="en-US" sz="1400" b="1" baseline="0" dirty="0" smtClean="0"/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400" baseline="0" dirty="0" smtClean="0"/>
                        <a:t>-  Биовозраст\ базовый (2)</a:t>
                      </a:r>
                      <a:endParaRPr lang="ru-RU" sz="1400" dirty="0" smtClean="0"/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400" dirty="0" smtClean="0"/>
                        <a:t>-  Расширенный (Эли\</a:t>
                      </a:r>
                      <a:r>
                        <a:rPr lang="ru-RU" sz="1400" dirty="0" err="1" smtClean="0"/>
                        <a:t>Метаболомика</a:t>
                      </a:r>
                      <a:r>
                        <a:rPr lang="ru-RU" sz="1400" dirty="0" smtClean="0"/>
                        <a:t>\Стресс) (1)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400" b="1" dirty="0" smtClean="0"/>
                        <a:t>Консультации: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r>
                        <a:rPr lang="ru-RU" sz="1400" dirty="0" smtClean="0"/>
                        <a:t>врач-</a:t>
                      </a:r>
                      <a:r>
                        <a:rPr lang="ru-RU" sz="1400" dirty="0" err="1" smtClean="0"/>
                        <a:t>сомнолог</a:t>
                      </a:r>
                      <a:r>
                        <a:rPr lang="ru-RU" sz="1400" dirty="0" smtClean="0"/>
                        <a:t> (2)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400" b="1" dirty="0" err="1" smtClean="0"/>
                        <a:t>Инстр.исследования</a:t>
                      </a:r>
                      <a:r>
                        <a:rPr lang="ru-RU" sz="1400" b="1" dirty="0" smtClean="0"/>
                        <a:t>: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dirty="0" smtClean="0"/>
                        <a:t>КСГ </a:t>
                      </a:r>
                      <a:r>
                        <a:rPr lang="en-US" sz="1400" dirty="0" err="1" smtClean="0"/>
                        <a:t>Whatch</a:t>
                      </a:r>
                      <a:r>
                        <a:rPr lang="en-US" sz="1400" dirty="0" smtClean="0"/>
                        <a:t> Pat </a:t>
                      </a:r>
                      <a:r>
                        <a:rPr lang="en-US" sz="1400" baseline="0" dirty="0" smtClean="0"/>
                        <a:t> (</a:t>
                      </a:r>
                      <a:r>
                        <a:rPr lang="ru-RU" sz="1400" baseline="0" dirty="0" smtClean="0"/>
                        <a:t>3</a:t>
                      </a:r>
                      <a:r>
                        <a:rPr lang="en-US" sz="1400" baseline="0" dirty="0" smtClean="0"/>
                        <a:t>)</a:t>
                      </a:r>
                      <a:r>
                        <a:rPr lang="en-US" sz="1400" dirty="0" smtClean="0"/>
                        <a:t> </a:t>
                      </a:r>
                      <a:endParaRPr lang="ru-RU" sz="1400" dirty="0" smtClean="0"/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en-US" sz="1400" dirty="0" err="1" smtClean="0"/>
                        <a:t>CogniAge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ru-RU" sz="1400" baseline="0" dirty="0" smtClean="0"/>
                        <a:t>тест (3)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aseline="0" dirty="0" smtClean="0"/>
                        <a:t>ЭКГ+спирометрия+биоимпедан (2)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aseline="0" dirty="0" err="1" smtClean="0"/>
                        <a:t>Ведапульс</a:t>
                      </a:r>
                      <a:r>
                        <a:rPr lang="ru-RU" sz="1400" baseline="0" dirty="0" smtClean="0"/>
                        <a:t>  (2)</a:t>
                      </a:r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400" b="1" baseline="0" dirty="0" smtClean="0"/>
                        <a:t>Лабораторные: </a:t>
                      </a:r>
                      <a:endParaRPr lang="en-US" sz="1400" b="1" baseline="0" dirty="0" smtClean="0"/>
                    </a:p>
                    <a:p>
                      <a:pPr marL="0" indent="0">
                        <a:lnSpc>
                          <a:spcPct val="100000"/>
                        </a:lnSpc>
                        <a:buFontTx/>
                        <a:buNone/>
                      </a:pPr>
                      <a:r>
                        <a:rPr lang="ru-RU" sz="1400" baseline="0" dirty="0" smtClean="0"/>
                        <a:t>- Биовозраст\ базовый (2)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</a:t>
                      </a:r>
                      <a:r>
                        <a:rPr lang="ru-RU" sz="1400" baseline="0" dirty="0" smtClean="0"/>
                        <a:t> </a:t>
                      </a:r>
                      <a:r>
                        <a:rPr lang="ru-RU" sz="1400" dirty="0" smtClean="0"/>
                        <a:t>Расширенный (Эли\</a:t>
                      </a:r>
                      <a:r>
                        <a:rPr lang="ru-RU" sz="1400" dirty="0" err="1" smtClean="0"/>
                        <a:t>Метаболомика</a:t>
                      </a:r>
                      <a:r>
                        <a:rPr lang="ru-RU" sz="1400" dirty="0" smtClean="0"/>
                        <a:t>\Стресс) (1)</a:t>
                      </a:r>
                    </a:p>
                    <a:p>
                      <a:pPr marL="285750" indent="-285750">
                        <a:lnSpc>
                          <a:spcPct val="100000"/>
                        </a:lnSpc>
                        <a:buFontTx/>
                        <a:buChar char="-"/>
                      </a:pPr>
                      <a:endParaRPr lang="ru-RU" sz="1400" dirty="0" smtClean="0"/>
                    </a:p>
                    <a:p>
                      <a:pPr>
                        <a:lnSpc>
                          <a:spcPct val="100000"/>
                        </a:lnSpc>
                      </a:pPr>
                      <a:endParaRPr lang="ru-RU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5284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75731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162560" y="130386"/>
          <a:ext cx="11877040" cy="6656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52860">
                  <a:extLst>
                    <a:ext uri="{9D8B030D-6E8A-4147-A177-3AD203B41FA5}">
                      <a16:colId xmlns:a16="http://schemas.microsoft.com/office/drawing/2014/main" val="2922522014"/>
                    </a:ext>
                  </a:extLst>
                </a:gridCol>
                <a:gridCol w="3143616">
                  <a:extLst>
                    <a:ext uri="{9D8B030D-6E8A-4147-A177-3AD203B41FA5}">
                      <a16:colId xmlns:a16="http://schemas.microsoft.com/office/drawing/2014/main" val="1272821101"/>
                    </a:ext>
                  </a:extLst>
                </a:gridCol>
                <a:gridCol w="3195663">
                  <a:extLst>
                    <a:ext uri="{9D8B030D-6E8A-4147-A177-3AD203B41FA5}">
                      <a16:colId xmlns:a16="http://schemas.microsoft.com/office/drawing/2014/main" val="2183619298"/>
                    </a:ext>
                  </a:extLst>
                </a:gridCol>
                <a:gridCol w="3684901">
                  <a:extLst>
                    <a:ext uri="{9D8B030D-6E8A-4147-A177-3AD203B41FA5}">
                      <a16:colId xmlns:a16="http://schemas.microsoft.com/office/drawing/2014/main" val="1874483389"/>
                    </a:ext>
                  </a:extLst>
                </a:gridCol>
              </a:tblGrid>
              <a:tr h="61129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lang="ru-RU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dirty="0" smtClean="0"/>
                        <a:t>Программа на 3</a:t>
                      </a:r>
                      <a:r>
                        <a:rPr lang="ru-RU" sz="1600" baseline="0" dirty="0" smtClean="0"/>
                        <a:t> дня</a:t>
                      </a:r>
                    </a:p>
                    <a:p>
                      <a:pPr>
                        <a:lnSpc>
                          <a:spcPct val="100000"/>
                        </a:lnSpc>
                      </a:pPr>
                      <a:r>
                        <a:rPr lang="ru-RU" sz="1600" baseline="0" dirty="0" smtClean="0"/>
                        <a:t>(«минимальная»)</a:t>
                      </a:r>
                      <a:endParaRPr lang="ru-RU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Программа на 7 дней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(«стандартная»)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Программа на 14 дней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6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(«оптимальная»)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6225484"/>
                  </a:ext>
                </a:extLst>
              </a:tr>
              <a:tr h="5029200">
                <a:tc>
                  <a:txBody>
                    <a:bodyPr/>
                    <a:lstStyle/>
                    <a:p>
                      <a:r>
                        <a:rPr lang="ru-RU" dirty="0" smtClean="0"/>
                        <a:t>Терапевтический блок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1" dirty="0" smtClean="0"/>
                        <a:t>Кубик Сна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="1" dirty="0" smtClean="0"/>
                        <a:t>Базовые</a:t>
                      </a:r>
                      <a:r>
                        <a:rPr lang="ru-RU" sz="1400" b="1" baseline="0" dirty="0" smtClean="0"/>
                        <a:t> привычки: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/>
                        <a:t>утренняя гимнастика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aseline="0" dirty="0" smtClean="0"/>
                        <a:t>прием минеральной воды\фитотерапия\</a:t>
                      </a:r>
                      <a:r>
                        <a:rPr lang="ru-RU" sz="1400" baseline="0" dirty="0" err="1" smtClean="0"/>
                        <a:t>энотерапия</a:t>
                      </a:r>
                      <a:endParaRPr lang="ru-RU" sz="14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err="1" smtClean="0"/>
                        <a:t>аэрозольтерапия</a:t>
                      </a:r>
                      <a:endParaRPr lang="ru-RU" sz="140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="1" baseline="0" dirty="0" smtClean="0"/>
                        <a:t>Восстановительные процедуры:</a:t>
                      </a:r>
                      <a:endParaRPr lang="ru-RU" sz="1400" b="1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/>
                        <a:t>электросон (1)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/>
                        <a:t>рефлексотерапия (1)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/>
                        <a:t>подводный душ-массаж (1)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err="1" smtClean="0"/>
                        <a:t>спа</a:t>
                      </a:r>
                      <a:r>
                        <a:rPr lang="ru-RU" sz="1400" dirty="0" smtClean="0"/>
                        <a:t>-капсула «Легкий сон» (1)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/>
                        <a:t>медитация-</a:t>
                      </a:r>
                      <a:r>
                        <a:rPr lang="ru-RU" sz="1400" baseline="0" dirty="0" err="1" smtClean="0"/>
                        <a:t>пранаями</a:t>
                      </a:r>
                      <a:r>
                        <a:rPr lang="ru-RU" sz="1400" baseline="0" dirty="0" smtClean="0"/>
                        <a:t> (1)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/>
                        <a:t>индивидуальные занятия с тренером (1)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="1" dirty="0" smtClean="0"/>
                        <a:t>Дополнительно: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-     </a:t>
                      </a:r>
                      <a:r>
                        <a:rPr lang="ru-RU" sz="1400" baseline="0" dirty="0" smtClean="0"/>
                        <a:t> винный променад (экскурсия по винному парку)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1" dirty="0" smtClean="0"/>
                        <a:t>Кубик Сна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="1" dirty="0" smtClean="0"/>
                        <a:t>Базовые</a:t>
                      </a:r>
                      <a:r>
                        <a:rPr lang="ru-RU" sz="1400" b="1" baseline="0" dirty="0" smtClean="0"/>
                        <a:t> привычки: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/>
                        <a:t>утренняя гимнастика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aseline="0" dirty="0" smtClean="0"/>
                        <a:t>прием минеральной воды\фитотерапия\</a:t>
                      </a:r>
                      <a:r>
                        <a:rPr lang="ru-RU" sz="1400" baseline="0" dirty="0" err="1" smtClean="0"/>
                        <a:t>энотерапия</a:t>
                      </a:r>
                      <a:endParaRPr lang="ru-RU" sz="14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err="1" smtClean="0"/>
                        <a:t>аэрозольтерапия</a:t>
                      </a:r>
                      <a:endParaRPr lang="ru-RU" sz="140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="1" dirty="0" smtClean="0"/>
                        <a:t>Восстановительные процедуры: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/>
                        <a:t>электросон (3)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/>
                        <a:t>рефлексотерапия (3)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/>
                        <a:t>подводный душ-массаж (2)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err="1" smtClean="0"/>
                        <a:t>спа</a:t>
                      </a:r>
                      <a:r>
                        <a:rPr lang="ru-RU" sz="1400" dirty="0" smtClean="0"/>
                        <a:t>-капсула «Легкий сон» (1)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/>
                        <a:t>медитация-</a:t>
                      </a:r>
                      <a:r>
                        <a:rPr lang="ru-RU" sz="1400" baseline="0" dirty="0" err="1" smtClean="0"/>
                        <a:t>пранаями</a:t>
                      </a:r>
                      <a:r>
                        <a:rPr lang="ru-RU" sz="1400" baseline="0" dirty="0" smtClean="0"/>
                        <a:t> (3)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/>
                        <a:t>индивидуальные занятия с тренером (2)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="1" dirty="0" smtClean="0"/>
                        <a:t>Дополнительно: 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-</a:t>
                      </a:r>
                      <a:r>
                        <a:rPr lang="ru-RU" sz="1400" baseline="0" dirty="0" smtClean="0"/>
                        <a:t>      винный променад (экскурсия по винному парку)</a:t>
                      </a:r>
                      <a:endParaRPr lang="ru-RU" sz="14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err="1" smtClean="0"/>
                        <a:t>спа</a:t>
                      </a:r>
                      <a:r>
                        <a:rPr lang="ru-RU" sz="1400" dirty="0" smtClean="0"/>
                        <a:t>-уход</a:t>
                      </a:r>
                      <a:r>
                        <a:rPr lang="ru-RU" sz="1400" baseline="0" dirty="0" smtClean="0"/>
                        <a:t> «Крымский </a:t>
                      </a:r>
                      <a:r>
                        <a:rPr lang="ru-RU" sz="1400" baseline="0" dirty="0" err="1" smtClean="0"/>
                        <a:t>прованс</a:t>
                      </a:r>
                      <a:r>
                        <a:rPr lang="ru-RU" sz="1400" baseline="0" dirty="0" smtClean="0"/>
                        <a:t>» (1)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err="1" smtClean="0"/>
                        <a:t>инфузионная</a:t>
                      </a:r>
                      <a:r>
                        <a:rPr lang="ru-RU" sz="1400" baseline="0" dirty="0" smtClean="0"/>
                        <a:t> терапия  (2)</a:t>
                      </a:r>
                      <a:endParaRPr lang="ru-RU" sz="1400" dirty="0" smtClean="0"/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="1" dirty="0" smtClean="0"/>
                        <a:t>Кубик Сна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="1" dirty="0" smtClean="0"/>
                        <a:t>Базовые</a:t>
                      </a:r>
                      <a:r>
                        <a:rPr lang="ru-RU" sz="1400" b="1" baseline="0" dirty="0" smtClean="0"/>
                        <a:t> привычки: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/>
                        <a:t>утренняя гимнастика</a:t>
                      </a:r>
                    </a:p>
                    <a:p>
                      <a:pPr marL="285750" marR="0" lvl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400" baseline="0" dirty="0" smtClean="0"/>
                        <a:t>прием минеральной воды\фитотерапия\</a:t>
                      </a:r>
                      <a:r>
                        <a:rPr lang="ru-RU" sz="1400" baseline="0" dirty="0" err="1" smtClean="0"/>
                        <a:t>энотерапия</a:t>
                      </a:r>
                      <a:endParaRPr lang="ru-RU" sz="1400" baseline="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err="1" smtClean="0"/>
                        <a:t>аэрозольтерапия</a:t>
                      </a:r>
                      <a:endParaRPr lang="ru-RU" sz="1400" baseline="0" dirty="0" smtClean="0"/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="1" dirty="0" smtClean="0"/>
                        <a:t>Восстановительные процедуры: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/>
                        <a:t>электросон (5)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/>
                        <a:t>рефлексотерапия (5)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/>
                        <a:t>подводный душ-массаж (4)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err="1" smtClean="0"/>
                        <a:t>спа</a:t>
                      </a:r>
                      <a:r>
                        <a:rPr lang="ru-RU" sz="1400" dirty="0" smtClean="0"/>
                        <a:t>-капсула «Легкий сон» (2)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/>
                        <a:t>медитация-</a:t>
                      </a:r>
                      <a:r>
                        <a:rPr lang="ru-RU" sz="1400" baseline="0" dirty="0" err="1" smtClean="0"/>
                        <a:t>пранаями</a:t>
                      </a:r>
                      <a:r>
                        <a:rPr lang="ru-RU" sz="1400" baseline="0" dirty="0" smtClean="0"/>
                        <a:t> (3)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/>
                        <a:t>индивидуальные занятия с тренером (4)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="1" dirty="0" smtClean="0"/>
                        <a:t>Дополнительно: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dirty="0" smtClean="0"/>
                        <a:t>-</a:t>
                      </a:r>
                      <a:r>
                        <a:rPr lang="ru-RU" sz="1400" baseline="0" dirty="0" smtClean="0"/>
                        <a:t>      винный променад (экскурсия по винному парку)</a:t>
                      </a:r>
                      <a:endParaRPr lang="ru-RU" sz="1400" dirty="0" smtClean="0"/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err="1" smtClean="0"/>
                        <a:t>спа</a:t>
                      </a:r>
                      <a:r>
                        <a:rPr lang="ru-RU" sz="1400" dirty="0" smtClean="0"/>
                        <a:t>-уход</a:t>
                      </a:r>
                      <a:r>
                        <a:rPr lang="ru-RU" sz="1400" baseline="0" dirty="0" smtClean="0"/>
                        <a:t> «Крымский </a:t>
                      </a:r>
                      <a:r>
                        <a:rPr lang="ru-RU" sz="1400" baseline="0" dirty="0" err="1" smtClean="0"/>
                        <a:t>прованс</a:t>
                      </a:r>
                      <a:r>
                        <a:rPr lang="ru-RU" sz="1400" baseline="0" dirty="0" smtClean="0"/>
                        <a:t>» (2)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/>
                        <a:t>медитация</a:t>
                      </a:r>
                      <a:r>
                        <a:rPr lang="ru-RU" sz="1400" baseline="0" dirty="0" smtClean="0"/>
                        <a:t>  с Тибетскими чашами (1)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dirty="0" smtClean="0"/>
                        <a:t>исцеление</a:t>
                      </a:r>
                      <a:r>
                        <a:rPr lang="ru-RU" sz="1400" baseline="0" dirty="0" smtClean="0"/>
                        <a:t> стихиями – банная мистерия «Перерождение» (1)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smtClean="0"/>
                        <a:t>терренкур\горный </a:t>
                      </a:r>
                      <a:r>
                        <a:rPr lang="ru-RU" sz="1400" baseline="0" dirty="0" err="1" smtClean="0"/>
                        <a:t>ретрит</a:t>
                      </a:r>
                      <a:r>
                        <a:rPr lang="ru-RU" sz="1400" baseline="0" dirty="0" smtClean="0"/>
                        <a:t> к местам силы Крыма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ru-RU" sz="1400" baseline="0" dirty="0" err="1" smtClean="0"/>
                        <a:t>инфузионная</a:t>
                      </a:r>
                      <a:r>
                        <a:rPr lang="ru-RU" sz="1400" baseline="0" dirty="0" smtClean="0"/>
                        <a:t> терапия (3)</a:t>
                      </a:r>
                      <a:endParaRPr lang="ru-RU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299103"/>
                  </a:ext>
                </a:extLst>
              </a:tr>
              <a:tr h="1016000">
                <a:tc>
                  <a:txBody>
                    <a:bodyPr/>
                    <a:lstStyle/>
                    <a:p>
                      <a:r>
                        <a:rPr lang="ru-RU" dirty="0" smtClean="0"/>
                        <a:t>Экспертный блок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</a:t>
                      </a:r>
                      <a:r>
                        <a:rPr lang="ru-RU" sz="1400" baseline="0" dirty="0" smtClean="0"/>
                        <a:t> выбор: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en-US" sz="1400" baseline="0" dirty="0" smtClean="0"/>
                        <a:t>- </a:t>
                      </a:r>
                      <a:r>
                        <a:rPr lang="ru-RU" sz="1400" baseline="0" dirty="0" smtClean="0"/>
                        <a:t>с</a:t>
                      </a:r>
                      <a:r>
                        <a:rPr lang="ru-RU" sz="1400" dirty="0" smtClean="0"/>
                        <a:t>межный специалист</a:t>
                      </a:r>
                      <a:r>
                        <a:rPr lang="en-US" sz="1400" dirty="0" smtClean="0"/>
                        <a:t>\н</a:t>
                      </a:r>
                      <a:r>
                        <a:rPr lang="ru-RU" sz="1400" dirty="0" err="1" smtClean="0"/>
                        <a:t>аучный</a:t>
                      </a:r>
                      <a:r>
                        <a:rPr lang="ru-RU" sz="1400" dirty="0" smtClean="0"/>
                        <a:t> </a:t>
                      </a:r>
                      <a:r>
                        <a:rPr lang="ru-RU" sz="1400" dirty="0" err="1" smtClean="0"/>
                        <a:t>сотр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- консультация</a:t>
                      </a:r>
                      <a:r>
                        <a:rPr lang="ru-RU" sz="1400" baseline="0" dirty="0" smtClean="0"/>
                        <a:t> психотерапевта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aseline="0" dirty="0" smtClean="0"/>
                        <a:t>- консультация </a:t>
                      </a:r>
                      <a:r>
                        <a:rPr lang="ru-RU" sz="1400" baseline="0" dirty="0" err="1" smtClean="0"/>
                        <a:t>ароматерапевта</a:t>
                      </a:r>
                      <a:endParaRPr lang="ru-RU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</a:t>
                      </a:r>
                      <a:r>
                        <a:rPr lang="ru-RU" sz="1400" baseline="0" dirty="0" smtClean="0"/>
                        <a:t> выбор:</a:t>
                      </a:r>
                    </a:p>
                    <a:p>
                      <a:r>
                        <a:rPr lang="ru-RU" sz="1400" dirty="0" smtClean="0"/>
                        <a:t>-</a:t>
                      </a:r>
                      <a:r>
                        <a:rPr lang="ru-RU" sz="1400" baseline="0" dirty="0" smtClean="0"/>
                        <a:t> с</a:t>
                      </a:r>
                      <a:r>
                        <a:rPr lang="ru-RU" sz="1400" dirty="0" smtClean="0"/>
                        <a:t>межный специалист\научный </a:t>
                      </a:r>
                      <a:r>
                        <a:rPr lang="ru-RU" sz="1400" dirty="0" err="1" smtClean="0"/>
                        <a:t>сотр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- консультация</a:t>
                      </a:r>
                      <a:r>
                        <a:rPr lang="ru-RU" sz="1400" baseline="0" dirty="0" smtClean="0"/>
                        <a:t> психотерапевта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aseline="0" dirty="0" smtClean="0"/>
                        <a:t>-  консультация </a:t>
                      </a:r>
                      <a:r>
                        <a:rPr lang="ru-RU" sz="1400" baseline="0" dirty="0" err="1" smtClean="0"/>
                        <a:t>ароматерапевта</a:t>
                      </a:r>
                      <a:endParaRPr lang="ru-RU" sz="14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400" dirty="0" smtClean="0"/>
                        <a:t>на</a:t>
                      </a:r>
                      <a:r>
                        <a:rPr lang="ru-RU" sz="1400" baseline="0" dirty="0" smtClean="0"/>
                        <a:t> выбор:</a:t>
                      </a:r>
                    </a:p>
                    <a:p>
                      <a:r>
                        <a:rPr lang="ru-RU" sz="1400" dirty="0" smtClean="0"/>
                        <a:t>-</a:t>
                      </a:r>
                      <a:r>
                        <a:rPr lang="ru-RU" sz="1400" baseline="0" dirty="0" smtClean="0"/>
                        <a:t> с</a:t>
                      </a:r>
                      <a:r>
                        <a:rPr lang="ru-RU" sz="1400" dirty="0" smtClean="0"/>
                        <a:t>межный специалист\научный </a:t>
                      </a:r>
                      <a:r>
                        <a:rPr lang="ru-RU" sz="1400" dirty="0" err="1" smtClean="0"/>
                        <a:t>сотр</a:t>
                      </a:r>
                      <a:r>
                        <a:rPr lang="ru-RU" sz="1400" dirty="0" smtClean="0"/>
                        <a:t>.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dirty="0" smtClean="0"/>
                        <a:t>- консультация</a:t>
                      </a:r>
                      <a:r>
                        <a:rPr lang="ru-RU" sz="1400" baseline="0" dirty="0" smtClean="0"/>
                        <a:t> психотерапевта</a:t>
                      </a:r>
                    </a:p>
                    <a:p>
                      <a:pPr marL="0" indent="0">
                        <a:buFontTx/>
                        <a:buNone/>
                      </a:pPr>
                      <a:r>
                        <a:rPr lang="ru-RU" sz="1400" baseline="0" dirty="0" smtClean="0"/>
                        <a:t>-  консультация </a:t>
                      </a:r>
                      <a:r>
                        <a:rPr lang="ru-RU" sz="1400" baseline="0" dirty="0" err="1" smtClean="0"/>
                        <a:t>ароматерапевта</a:t>
                      </a:r>
                      <a:endParaRPr lang="ru-RU" sz="1400" dirty="0" smtClean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9952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406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Уникальность </a:t>
            </a:r>
            <a:r>
              <a:rPr lang="ru-RU" dirty="0" err="1" smtClean="0"/>
              <a:t>коучингового</a:t>
            </a:r>
            <a:r>
              <a:rPr lang="ru-RU" dirty="0" smtClean="0"/>
              <a:t> блока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26632" y="1591945"/>
            <a:ext cx="5257800" cy="4351338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Сопровождение с обратной связью  </a:t>
            </a:r>
          </a:p>
          <a:p>
            <a:r>
              <a:rPr lang="ru-RU" dirty="0" smtClean="0"/>
              <a:t>Тестирование и формирование готовности к здоровому долголетию (применение КПТ)</a:t>
            </a:r>
          </a:p>
          <a:p>
            <a:r>
              <a:rPr lang="ru-RU" dirty="0" smtClean="0"/>
              <a:t>Формирование целей и трека по здоровью </a:t>
            </a:r>
          </a:p>
          <a:p>
            <a:r>
              <a:rPr lang="ru-RU" dirty="0" err="1" smtClean="0"/>
              <a:t>Треккер</a:t>
            </a:r>
            <a:r>
              <a:rPr lang="ru-RU" dirty="0" smtClean="0"/>
              <a:t> образа жизни</a:t>
            </a:r>
          </a:p>
          <a:p>
            <a:r>
              <a:rPr lang="ru-RU" dirty="0" smtClean="0"/>
              <a:t>Применение ИИ (использование  платформы  </a:t>
            </a:r>
            <a:r>
              <a:rPr lang="ru-RU" dirty="0" err="1" smtClean="0"/>
              <a:t>Биогеном</a:t>
            </a:r>
            <a:r>
              <a:rPr lang="ru-RU" dirty="0" smtClean="0"/>
              <a:t>)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7920" y="1406143"/>
            <a:ext cx="5347448" cy="417599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640320" y="1463357"/>
            <a:ext cx="1686560" cy="25717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Имя Фамилия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010400" y="2489200"/>
            <a:ext cx="629920" cy="1422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1419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6280" y="56085"/>
            <a:ext cx="10515600" cy="1325563"/>
          </a:xfrm>
        </p:spPr>
        <p:txBody>
          <a:bodyPr/>
          <a:lstStyle/>
          <a:p>
            <a:r>
              <a:rPr lang="ru-RU" dirty="0" smtClean="0"/>
              <a:t>Уникальность диагностического блока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2678" y="1223427"/>
            <a:ext cx="6076400" cy="3733072"/>
          </a:xfrm>
        </p:spPr>
        <p:txBody>
          <a:bodyPr/>
          <a:lstStyle/>
          <a:p>
            <a:r>
              <a:rPr lang="ru-RU" sz="2400" dirty="0" smtClean="0"/>
              <a:t>Новые технологии (</a:t>
            </a:r>
            <a:r>
              <a:rPr lang="en-US" sz="2400" dirty="0" err="1" smtClean="0"/>
              <a:t>Whatch</a:t>
            </a:r>
            <a:r>
              <a:rPr lang="en-US" sz="2400" dirty="0" smtClean="0"/>
              <a:t> pat</a:t>
            </a:r>
            <a:r>
              <a:rPr lang="ru-RU" sz="2400" dirty="0" smtClean="0"/>
              <a:t>) для точной и комфортной диагностики</a:t>
            </a:r>
          </a:p>
          <a:p>
            <a:r>
              <a:rPr lang="ru-RU" sz="2400" dirty="0" smtClean="0"/>
              <a:t>Современные специализированные методы (иммунологическая диагностика- эли-</a:t>
            </a:r>
            <a:r>
              <a:rPr lang="ru-RU" sz="2400" dirty="0" err="1" smtClean="0"/>
              <a:t>нейро</a:t>
            </a:r>
            <a:r>
              <a:rPr lang="ru-RU" sz="2400" dirty="0" smtClean="0"/>
              <a:t>-тест)</a:t>
            </a:r>
          </a:p>
          <a:p>
            <a:r>
              <a:rPr lang="ru-RU" sz="2400" dirty="0" smtClean="0"/>
              <a:t>Научные разработки(</a:t>
            </a:r>
            <a:r>
              <a:rPr lang="en-US" sz="2400" dirty="0" err="1" smtClean="0"/>
              <a:t>CogniAge</a:t>
            </a:r>
            <a:r>
              <a:rPr lang="ru-RU" sz="2400" dirty="0" smtClean="0"/>
              <a:t>)</a:t>
            </a:r>
          </a:p>
          <a:p>
            <a:r>
              <a:rPr lang="ru-RU" sz="2400" dirty="0" smtClean="0"/>
              <a:t>Инновационные гаджеты для </a:t>
            </a:r>
            <a:r>
              <a:rPr lang="ru-RU" sz="2400" dirty="0" err="1" smtClean="0"/>
              <a:t>треккера</a:t>
            </a:r>
            <a:r>
              <a:rPr lang="ru-RU" sz="2400" dirty="0" smtClean="0"/>
              <a:t> здоровья</a:t>
            </a:r>
          </a:p>
          <a:p>
            <a:endParaRPr lang="ru-RU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5732" y="1223427"/>
            <a:ext cx="5050326" cy="2546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Picture background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41" t="36951" r="11734" b="3433"/>
          <a:stretch/>
        </p:blipFill>
        <p:spPr bwMode="auto">
          <a:xfrm>
            <a:off x="9239448" y="3994616"/>
            <a:ext cx="2386610" cy="13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3899218" y="5809690"/>
            <a:ext cx="5379720" cy="9965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dirty="0"/>
              <a:t> </a:t>
            </a:r>
            <a:endParaRPr lang="ru-RU" dirty="0"/>
          </a:p>
        </p:txBody>
      </p:sp>
      <p:pic>
        <p:nvPicPr>
          <p:cNvPr id="4104" name="Picture 8" descr="Picture background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9078" y="3994616"/>
            <a:ext cx="2243674" cy="1361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75092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165417"/>
            <a:ext cx="8763000" cy="928688"/>
          </a:xfrm>
        </p:spPr>
        <p:txBody>
          <a:bodyPr/>
          <a:lstStyle/>
          <a:p>
            <a:r>
              <a:rPr lang="ru-RU" dirty="0" smtClean="0"/>
              <a:t>Показатели и нормы сна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3400" y="1094105"/>
            <a:ext cx="2565400" cy="5337176"/>
          </a:xfrm>
        </p:spPr>
        <p:txBody>
          <a:bodyPr>
            <a:normAutofit fontScale="47500" lnSpcReduction="20000"/>
          </a:bodyPr>
          <a:lstStyle/>
          <a:p>
            <a:pPr fontAlgn="base"/>
            <a:r>
              <a:rPr lang="ru-RU" b="1" dirty="0"/>
              <a:t>Регистрируемые </a:t>
            </a:r>
            <a:r>
              <a:rPr lang="ru-RU" b="1" dirty="0" smtClean="0"/>
              <a:t>параметры</a:t>
            </a:r>
            <a:r>
              <a:rPr lang="ru-RU" b="1" dirty="0"/>
              <a:t>:</a:t>
            </a:r>
            <a:endParaRPr lang="ru-RU" dirty="0"/>
          </a:p>
          <a:p>
            <a:pPr fontAlgn="base"/>
            <a:r>
              <a:rPr lang="en-US" dirty="0"/>
              <a:t>AHI – </a:t>
            </a:r>
            <a:r>
              <a:rPr lang="ru-RU" dirty="0"/>
              <a:t>индекс апноэ/</a:t>
            </a:r>
            <a:r>
              <a:rPr lang="ru-RU" dirty="0" err="1"/>
              <a:t>гипопноэ</a:t>
            </a:r>
            <a:endParaRPr lang="ru-RU" dirty="0"/>
          </a:p>
          <a:p>
            <a:pPr fontAlgn="base"/>
            <a:r>
              <a:rPr lang="en-US" dirty="0"/>
              <a:t>AHI</a:t>
            </a:r>
            <a:r>
              <a:rPr lang="ru-RU" dirty="0"/>
              <a:t>с – индекс центральных апноэ/</a:t>
            </a:r>
            <a:r>
              <a:rPr lang="ru-RU" dirty="0" err="1"/>
              <a:t>гипопноэ</a:t>
            </a:r>
            <a:endParaRPr lang="ru-RU" dirty="0"/>
          </a:p>
          <a:p>
            <a:pPr fontAlgn="base"/>
            <a:r>
              <a:rPr lang="en-US" dirty="0"/>
              <a:t>ODI – </a:t>
            </a:r>
            <a:r>
              <a:rPr lang="ru-RU" dirty="0"/>
              <a:t>индекс </a:t>
            </a:r>
            <a:r>
              <a:rPr lang="ru-RU" dirty="0" err="1"/>
              <a:t>десатураций</a:t>
            </a:r>
            <a:endParaRPr lang="ru-RU" dirty="0"/>
          </a:p>
          <a:p>
            <a:pPr fontAlgn="base"/>
            <a:r>
              <a:rPr lang="en-US" dirty="0"/>
              <a:t>RDI – </a:t>
            </a:r>
            <a:r>
              <a:rPr lang="ru-RU" dirty="0"/>
              <a:t>индекс дыхательных расстройств</a:t>
            </a:r>
          </a:p>
          <a:p>
            <a:pPr fontAlgn="base"/>
            <a:r>
              <a:rPr lang="en-US" dirty="0"/>
              <a:t>TST (True Sleep Time) – </a:t>
            </a:r>
            <a:r>
              <a:rPr lang="ru-RU" dirty="0"/>
              <a:t>истинное время сна</a:t>
            </a:r>
          </a:p>
          <a:p>
            <a:pPr fontAlgn="base"/>
            <a:r>
              <a:rPr lang="en-US" dirty="0"/>
              <a:t>REM/Deep/Light Sleep Stages – </a:t>
            </a:r>
            <a:r>
              <a:rPr lang="ru-RU" dirty="0"/>
              <a:t>фазы сна (быстрый/глубокий сон/поверхностный)</a:t>
            </a:r>
          </a:p>
          <a:p>
            <a:pPr fontAlgn="base"/>
            <a:r>
              <a:rPr lang="en-US" dirty="0"/>
              <a:t>Body position – </a:t>
            </a:r>
            <a:r>
              <a:rPr lang="ru-RU" dirty="0"/>
              <a:t>позиция тела</a:t>
            </a:r>
          </a:p>
          <a:p>
            <a:pPr fontAlgn="base"/>
            <a:r>
              <a:rPr lang="en-US" dirty="0"/>
              <a:t>Snoring – </a:t>
            </a:r>
            <a:r>
              <a:rPr lang="ru-RU" dirty="0"/>
              <a:t>храп</a:t>
            </a:r>
          </a:p>
          <a:p>
            <a:pPr fontAlgn="base"/>
            <a:r>
              <a:rPr lang="en-US" dirty="0"/>
              <a:t>Chest Movement – </a:t>
            </a:r>
            <a:r>
              <a:rPr lang="ru-RU" dirty="0"/>
              <a:t>движения грудной </a:t>
            </a:r>
            <a:r>
              <a:rPr lang="ru-RU" dirty="0" smtClean="0"/>
              <a:t>клетки</a:t>
            </a:r>
          </a:p>
          <a:p>
            <a:pPr fontAlgn="base"/>
            <a:endParaRPr lang="ru-RU" dirty="0"/>
          </a:p>
          <a:p>
            <a:pPr marL="0" indent="0" fontAlgn="base">
              <a:buNone/>
            </a:pPr>
            <a:r>
              <a:rPr lang="ru-RU" b="1" dirty="0"/>
              <a:t>Полноценный анализ фаз (стадий) сна</a:t>
            </a:r>
            <a:endParaRPr lang="ru-RU" dirty="0"/>
          </a:p>
          <a:p>
            <a:pPr marL="0" indent="0" fontAlgn="base">
              <a:buNone/>
            </a:pPr>
            <a:r>
              <a:rPr lang="ru-RU" dirty="0"/>
              <a:t/>
            </a:r>
            <a:br>
              <a:rPr lang="ru-RU" dirty="0"/>
            </a:br>
            <a:r>
              <a:rPr lang="ru-RU" dirty="0"/>
              <a:t>— фазы сна (поверхностный, глубокий и REM)</a:t>
            </a:r>
            <a:br>
              <a:rPr lang="ru-RU" dirty="0"/>
            </a:br>
            <a:r>
              <a:rPr lang="ru-RU" dirty="0"/>
              <a:t>— латентность ко сну</a:t>
            </a:r>
            <a:br>
              <a:rPr lang="ru-RU" dirty="0"/>
            </a:br>
            <a:r>
              <a:rPr lang="ru-RU" dirty="0"/>
              <a:t>— латентность к REM-</a:t>
            </a:r>
            <a:r>
              <a:rPr lang="ru-RU" dirty="0" err="1"/>
              <a:t>cну</a:t>
            </a:r>
            <a:r>
              <a:rPr lang="ru-RU" dirty="0"/>
              <a:t/>
            </a:r>
            <a:br>
              <a:rPr lang="ru-RU" dirty="0"/>
            </a:br>
            <a:r>
              <a:rPr lang="ru-RU" dirty="0"/>
              <a:t>— REM-зависимое апноэ </a:t>
            </a:r>
            <a:r>
              <a:rPr lang="ru-RU" dirty="0" smtClean="0"/>
              <a:t>сна</a:t>
            </a:r>
            <a:endParaRPr lang="ru-RU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81773704"/>
              </p:ext>
            </p:extLst>
          </p:nvPr>
        </p:nvGraphicFramePr>
        <p:xfrm>
          <a:off x="3484878" y="1094105"/>
          <a:ext cx="8257542" cy="54342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78002">
                  <a:extLst>
                    <a:ext uri="{9D8B030D-6E8A-4147-A177-3AD203B41FA5}">
                      <a16:colId xmlns:a16="http://schemas.microsoft.com/office/drawing/2014/main" val="1806801107"/>
                    </a:ext>
                  </a:extLst>
                </a:gridCol>
                <a:gridCol w="1239520">
                  <a:extLst>
                    <a:ext uri="{9D8B030D-6E8A-4147-A177-3AD203B41FA5}">
                      <a16:colId xmlns:a16="http://schemas.microsoft.com/office/drawing/2014/main" val="4254752287"/>
                    </a:ext>
                  </a:extLst>
                </a:gridCol>
                <a:gridCol w="1111249">
                  <a:extLst>
                    <a:ext uri="{9D8B030D-6E8A-4147-A177-3AD203B41FA5}">
                      <a16:colId xmlns:a16="http://schemas.microsoft.com/office/drawing/2014/main" val="305840650"/>
                    </a:ext>
                  </a:extLst>
                </a:gridCol>
                <a:gridCol w="1376257">
                  <a:extLst>
                    <a:ext uri="{9D8B030D-6E8A-4147-A177-3AD203B41FA5}">
                      <a16:colId xmlns:a16="http://schemas.microsoft.com/office/drawing/2014/main" val="2264035063"/>
                    </a:ext>
                  </a:extLst>
                </a:gridCol>
                <a:gridCol w="1678094">
                  <a:extLst>
                    <a:ext uri="{9D8B030D-6E8A-4147-A177-3AD203B41FA5}">
                      <a16:colId xmlns:a16="http://schemas.microsoft.com/office/drawing/2014/main" val="1836150915"/>
                    </a:ext>
                  </a:extLst>
                </a:gridCol>
                <a:gridCol w="1074420">
                  <a:extLst>
                    <a:ext uri="{9D8B030D-6E8A-4147-A177-3AD203B41FA5}">
                      <a16:colId xmlns:a16="http://schemas.microsoft.com/office/drawing/2014/main" val="3646161187"/>
                    </a:ext>
                  </a:extLst>
                </a:gridCol>
              </a:tblGrid>
              <a:tr h="574794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20-29 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30-39лет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40-49лет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50-59лет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&gt;60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13718980"/>
                  </a:ext>
                </a:extLst>
              </a:tr>
              <a:tr h="574794">
                <a:tc>
                  <a:txBody>
                    <a:bodyPr/>
                    <a:lstStyle/>
                    <a:p>
                      <a:r>
                        <a:rPr lang="ru-RU" dirty="0" smtClean="0"/>
                        <a:t>Общее время сна (мин)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374,9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375,8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370,2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366,4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348,8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01825"/>
                  </a:ext>
                </a:extLst>
              </a:tr>
              <a:tr h="574794">
                <a:tc>
                  <a:txBody>
                    <a:bodyPr/>
                    <a:lstStyle/>
                    <a:p>
                      <a:r>
                        <a:rPr lang="ru-RU" dirty="0" smtClean="0"/>
                        <a:t>Эффективность сна,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85,8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1557473"/>
                  </a:ext>
                </a:extLst>
              </a:tr>
              <a:tr h="574794">
                <a:tc>
                  <a:txBody>
                    <a:bodyPr/>
                    <a:lstStyle/>
                    <a:p>
                      <a:r>
                        <a:rPr lang="ru-RU" dirty="0" smtClean="0"/>
                        <a:t>Латентность ко сну (мин)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8,2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52669304"/>
                  </a:ext>
                </a:extLst>
              </a:tr>
              <a:tr h="574794">
                <a:tc>
                  <a:txBody>
                    <a:bodyPr/>
                    <a:lstStyle/>
                    <a:p>
                      <a:r>
                        <a:rPr lang="ru-RU" dirty="0" smtClean="0"/>
                        <a:t>Количество</a:t>
                      </a:r>
                      <a:r>
                        <a:rPr lang="ru-RU" baseline="0" dirty="0" smtClean="0"/>
                        <a:t> пробуждений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6,3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9,7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12,3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2030722"/>
                  </a:ext>
                </a:extLst>
              </a:tr>
              <a:tr h="574794">
                <a:tc>
                  <a:txBody>
                    <a:bodyPr/>
                    <a:lstStyle/>
                    <a:p>
                      <a:r>
                        <a:rPr lang="en-US" dirty="0" smtClean="0"/>
                        <a:t>REM</a:t>
                      </a:r>
                      <a:r>
                        <a:rPr lang="ru-RU" dirty="0" smtClean="0"/>
                        <a:t>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22,2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23,1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16,4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362524"/>
                  </a:ext>
                </a:extLst>
              </a:tr>
              <a:tr h="574794">
                <a:tc>
                  <a:txBody>
                    <a:bodyPr/>
                    <a:lstStyle/>
                    <a:p>
                      <a:r>
                        <a:rPr lang="en-US" dirty="0" smtClean="0"/>
                        <a:t>N1</a:t>
                      </a:r>
                      <a:r>
                        <a:rPr lang="ru-RU" dirty="0" smtClean="0"/>
                        <a:t>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3,0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2,5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4,3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4,0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1441685"/>
                  </a:ext>
                </a:extLst>
              </a:tr>
              <a:tr h="574794">
                <a:tc>
                  <a:txBody>
                    <a:bodyPr/>
                    <a:lstStyle/>
                    <a:p>
                      <a:r>
                        <a:rPr lang="en-US" dirty="0" smtClean="0"/>
                        <a:t>N2</a:t>
                      </a:r>
                      <a:r>
                        <a:rPr lang="ru-RU" dirty="0" smtClean="0"/>
                        <a:t>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50,5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52,8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54,4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56,7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57,6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3662978"/>
                  </a:ext>
                </a:extLst>
              </a:tr>
              <a:tr h="574794">
                <a:tc>
                  <a:txBody>
                    <a:bodyPr/>
                    <a:lstStyle/>
                    <a:p>
                      <a:r>
                        <a:rPr lang="en-US" dirty="0" smtClean="0"/>
                        <a:t>N3</a:t>
                      </a:r>
                      <a:r>
                        <a:rPr lang="ru-RU" dirty="0" smtClean="0"/>
                        <a:t> %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18,8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16,1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10,9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8,1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7,7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539342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40648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5120" y="5760719"/>
            <a:ext cx="11694160" cy="1097281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800" dirty="0" smtClean="0"/>
              <a:t>Определяет маркеры </a:t>
            </a:r>
            <a:r>
              <a:rPr lang="ru-RU" sz="1800" dirty="0" err="1" smtClean="0"/>
              <a:t>нейровоспаления</a:t>
            </a:r>
            <a:r>
              <a:rPr lang="ru-RU" sz="1800" dirty="0" smtClean="0"/>
              <a:t> </a:t>
            </a:r>
            <a:r>
              <a:rPr lang="ru-RU" sz="1800" dirty="0" smtClean="0"/>
              <a:t>как фактора</a:t>
            </a:r>
            <a:r>
              <a:rPr lang="ru-RU" sz="1800" dirty="0" smtClean="0"/>
              <a:t>,  влияющего на </a:t>
            </a:r>
            <a:r>
              <a:rPr lang="ru-RU" sz="1800" dirty="0" smtClean="0"/>
              <a:t>показатели  </a:t>
            </a:r>
            <a:r>
              <a:rPr lang="ru-RU" sz="1800" b="1" dirty="0" smtClean="0"/>
              <a:t>ментального здоровья </a:t>
            </a:r>
            <a:endParaRPr lang="ru-RU" sz="18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5751" y="269770"/>
            <a:ext cx="8147449" cy="51366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27" y="1860184"/>
            <a:ext cx="3293924" cy="2610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804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3217" y="170869"/>
            <a:ext cx="10515600" cy="1325563"/>
          </a:xfrm>
        </p:spPr>
        <p:txBody>
          <a:bodyPr/>
          <a:lstStyle/>
          <a:p>
            <a:r>
              <a:rPr lang="ru-RU" dirty="0" smtClean="0"/>
              <a:t>Оценка когнитивных функций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78983" y="1194819"/>
            <a:ext cx="7295017" cy="54621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Когнитивный тест </a:t>
            </a:r>
            <a:r>
              <a:rPr lang="en-US" dirty="0" err="1" smtClean="0"/>
              <a:t>CogniAge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78983" y="5748051"/>
            <a:ext cx="956824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0" i="0" u="none" strike="noStrike" dirty="0" smtClean="0">
                <a:solidFill>
                  <a:srgbClr val="0071BC"/>
                </a:solidFill>
                <a:effectLst/>
                <a:latin typeface="BlinkMacSystemFont"/>
                <a:hlinkClick r:id="rId2"/>
              </a:rPr>
              <a:t>A new cognitive clock matching phenotypic and epigenetic </a:t>
            </a:r>
            <a:r>
              <a:rPr lang="en-US" b="0" i="0" u="none" strike="noStrike" dirty="0" err="1" smtClean="0">
                <a:solidFill>
                  <a:srgbClr val="0071BC"/>
                </a:solidFill>
                <a:effectLst/>
                <a:latin typeface="BlinkMacSystemFont"/>
                <a:hlinkClick r:id="rId2"/>
              </a:rPr>
              <a:t>ages.</a:t>
            </a:r>
            <a:r>
              <a:rPr lang="en-US" b="0" i="0" dirty="0" err="1" smtClean="0">
                <a:solidFill>
                  <a:srgbClr val="212121"/>
                </a:solidFill>
                <a:effectLst/>
                <a:latin typeface="BlinkMacSystemFont"/>
              </a:rPr>
              <a:t>Krivonosov</a:t>
            </a:r>
            <a:r>
              <a:rPr lang="en-US" b="0" i="0" dirty="0" smtClean="0">
                <a:solidFill>
                  <a:srgbClr val="212121"/>
                </a:solidFill>
                <a:effectLst/>
                <a:latin typeface="BlinkMacSystemFont"/>
              </a:rPr>
              <a:t> MI, </a:t>
            </a:r>
            <a:r>
              <a:rPr lang="en-US" b="0" i="0" dirty="0" err="1" smtClean="0">
                <a:solidFill>
                  <a:srgbClr val="212121"/>
                </a:solidFill>
                <a:effectLst/>
                <a:latin typeface="BlinkMacSystemFont"/>
              </a:rPr>
              <a:t>Kondakova</a:t>
            </a:r>
            <a:r>
              <a:rPr lang="en-US" b="0" i="0" dirty="0" smtClean="0">
                <a:solidFill>
                  <a:srgbClr val="212121"/>
                </a:solidFill>
                <a:effectLst/>
                <a:latin typeface="BlinkMacSystemFont"/>
              </a:rPr>
              <a:t> EV, Bulanov NA, </a:t>
            </a:r>
            <a:r>
              <a:rPr lang="en-US" b="0" i="0" dirty="0" err="1" smtClean="0">
                <a:solidFill>
                  <a:srgbClr val="212121"/>
                </a:solidFill>
                <a:effectLst/>
                <a:latin typeface="BlinkMacSystemFont"/>
              </a:rPr>
              <a:t>Polevaya</a:t>
            </a:r>
            <a:r>
              <a:rPr lang="en-US" b="0" i="0" dirty="0" smtClean="0">
                <a:solidFill>
                  <a:srgbClr val="212121"/>
                </a:solidFill>
                <a:effectLst/>
                <a:latin typeface="BlinkMacSystemFont"/>
              </a:rPr>
              <a:t> SA, </a:t>
            </a:r>
            <a:r>
              <a:rPr lang="en-US" b="0" i="0" dirty="0" err="1" smtClean="0">
                <a:solidFill>
                  <a:srgbClr val="212121"/>
                </a:solidFill>
                <a:effectLst/>
                <a:latin typeface="BlinkMacSystemFont"/>
              </a:rPr>
              <a:t>Franceschi</a:t>
            </a:r>
            <a:r>
              <a:rPr lang="en-US" b="0" i="0" dirty="0" smtClean="0">
                <a:solidFill>
                  <a:srgbClr val="212121"/>
                </a:solidFill>
                <a:effectLst/>
                <a:latin typeface="BlinkMacSystemFont"/>
              </a:rPr>
              <a:t> C, Ivanchenko MV, </a:t>
            </a:r>
            <a:r>
              <a:rPr lang="en-US" b="0" i="0" dirty="0" err="1" smtClean="0">
                <a:solidFill>
                  <a:srgbClr val="212121"/>
                </a:solidFill>
                <a:effectLst/>
                <a:latin typeface="BlinkMacSystemFont"/>
              </a:rPr>
              <a:t>Vedunova</a:t>
            </a:r>
            <a:r>
              <a:rPr lang="en-US" b="0" i="0" dirty="0" smtClean="0">
                <a:solidFill>
                  <a:srgbClr val="212121"/>
                </a:solidFill>
                <a:effectLst/>
                <a:latin typeface="BlinkMacSystemFont"/>
              </a:rPr>
              <a:t> MV.</a:t>
            </a:r>
            <a:endParaRPr lang="en-US" b="0" i="0" dirty="0">
              <a:solidFill>
                <a:srgbClr val="4D8055"/>
              </a:solidFill>
              <a:effectLst/>
              <a:latin typeface="BlinkMacSystemFont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93217" y="1648544"/>
            <a:ext cx="113012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YS Text"/>
                <a:ea typeface="Calibri" panose="020F0502020204030204" pitchFamily="34" charset="0"/>
                <a:cs typeface="Times New Roman" panose="02020603050405020304" pitchFamily="18" charset="0"/>
              </a:rPr>
              <a:t>Т</a:t>
            </a:r>
            <a:r>
              <a:rPr lang="ru-RU" dirty="0" smtClean="0">
                <a:solidFill>
                  <a:srgbClr val="000000"/>
                </a:solidFill>
                <a:latin typeface="YS Text"/>
                <a:ea typeface="Calibri" panose="020F0502020204030204" pitchFamily="34" charset="0"/>
                <a:cs typeface="Times New Roman" panose="02020603050405020304" pitchFamily="18" charset="0"/>
              </a:rPr>
              <a:t>ехнология предоставляет </a:t>
            </a:r>
            <a:r>
              <a:rPr lang="ru-RU" dirty="0">
                <a:solidFill>
                  <a:srgbClr val="000000"/>
                </a:solidFill>
                <a:latin typeface="YS Text"/>
                <a:ea typeface="Calibri" panose="020F0502020204030204" pitchFamily="34" charset="0"/>
                <a:cs typeface="Times New Roman" panose="02020603050405020304" pitchFamily="18" charset="0"/>
              </a:rPr>
              <a:t>информацию об уровне рабочей памяти и внимания</a:t>
            </a:r>
            <a:r>
              <a:rPr lang="ru-RU" dirty="0" smtClean="0">
                <a:solidFill>
                  <a:srgbClr val="000000"/>
                </a:solidFill>
                <a:latin typeface="YS Text"/>
                <a:ea typeface="Calibri" panose="020F0502020204030204" pitchFamily="34" charset="0"/>
                <a:cs typeface="Times New Roman" panose="02020603050405020304" pitchFamily="18" charset="0"/>
              </a:rPr>
              <a:t>, скорость и контроль приятия решений, </a:t>
            </a:r>
            <a:r>
              <a:rPr lang="ru-RU" dirty="0">
                <a:solidFill>
                  <a:srgbClr val="000000"/>
                </a:solidFill>
                <a:latin typeface="YS Text"/>
                <a:ea typeface="Calibri" panose="020F0502020204030204" pitchFamily="34" charset="0"/>
                <a:cs typeface="Times New Roman" panose="02020603050405020304" pitchFamily="18" charset="0"/>
              </a:rPr>
              <a:t>а также об эмоциональном напряжении участников. Выбранные тесты действительны для широкого диапазона возрастов и могут быть применены к участникам разного возраста. </a:t>
            </a:r>
            <a:endParaRPr lang="ru-RU" dirty="0"/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062"/>
          <a:stretch/>
        </p:blipFill>
        <p:spPr bwMode="auto">
          <a:xfrm>
            <a:off x="493217" y="3347684"/>
            <a:ext cx="3845661" cy="2504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Picture backgrou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550" y="3469546"/>
            <a:ext cx="3594404" cy="2156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57173" y="2855769"/>
            <a:ext cx="113012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 smtClean="0"/>
              <a:t>Дополнительные контрольные тесты</a:t>
            </a:r>
            <a:r>
              <a:rPr lang="ru-RU" dirty="0" smtClean="0"/>
              <a:t>: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13592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920" y="141605"/>
            <a:ext cx="10515600" cy="1325563"/>
          </a:xfrm>
        </p:spPr>
        <p:txBody>
          <a:bodyPr/>
          <a:lstStyle/>
          <a:p>
            <a:r>
              <a:rPr lang="ru-RU" dirty="0" smtClean="0"/>
              <a:t>Ключевые темы доклада: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3240" y="1715136"/>
            <a:ext cx="6426200" cy="4351338"/>
          </a:xfrm>
        </p:spPr>
        <p:txBody>
          <a:bodyPr>
            <a:normAutofit/>
          </a:bodyPr>
          <a:lstStyle/>
          <a:p>
            <a:pPr algn="just"/>
            <a:r>
              <a:rPr lang="ru-RU" sz="2400" dirty="0" smtClean="0"/>
              <a:t>Ключевые и актуальные положения по направлению восстановления сна на Курорте</a:t>
            </a:r>
          </a:p>
          <a:p>
            <a:pPr algn="just"/>
            <a:r>
              <a:rPr lang="ru-RU" sz="2400" dirty="0" smtClean="0"/>
              <a:t>Обзор материально-технической базы направления диагностики и коррекции сна</a:t>
            </a:r>
          </a:p>
          <a:p>
            <a:pPr algn="just"/>
            <a:r>
              <a:rPr lang="ru-RU" sz="2400" dirty="0" smtClean="0"/>
              <a:t>Представление основных положений проектной программы Лаборатория Сна</a:t>
            </a:r>
          </a:p>
          <a:p>
            <a:pPr algn="just"/>
            <a:r>
              <a:rPr lang="ru-RU" sz="2400" dirty="0" smtClean="0"/>
              <a:t>Представление </a:t>
            </a:r>
            <a:r>
              <a:rPr lang="ru-RU" sz="2400" dirty="0" smtClean="0"/>
              <a:t>научно-практической новизны </a:t>
            </a:r>
            <a:r>
              <a:rPr lang="ru-RU" sz="2400" dirty="0" smtClean="0"/>
              <a:t>проекта</a:t>
            </a:r>
          </a:p>
          <a:p>
            <a:pPr algn="just"/>
            <a:r>
              <a:rPr lang="ru-RU" sz="2400" dirty="0"/>
              <a:t>Результаты первичной </a:t>
            </a:r>
            <a:r>
              <a:rPr lang="ru-RU" sz="2400" dirty="0" smtClean="0"/>
              <a:t>апробации</a:t>
            </a:r>
            <a:endParaRPr lang="ru-RU" sz="2400" dirty="0" smtClean="0"/>
          </a:p>
          <a:p>
            <a:pPr algn="just"/>
            <a:r>
              <a:rPr lang="ru-RU" sz="2400" dirty="0" smtClean="0"/>
              <a:t>Заключительные положения. Обсуждение.</a:t>
            </a:r>
          </a:p>
          <a:p>
            <a:endParaRPr lang="ru-RU" dirty="0"/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415" r="21860"/>
          <a:stretch/>
        </p:blipFill>
        <p:spPr bwMode="auto">
          <a:xfrm>
            <a:off x="7757161" y="548640"/>
            <a:ext cx="3556000" cy="503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723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Уникальность лечебного блока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774825"/>
            <a:ext cx="11120120" cy="4351338"/>
          </a:xfrm>
        </p:spPr>
        <p:txBody>
          <a:bodyPr>
            <a:normAutofit lnSpcReduction="10000"/>
          </a:bodyPr>
          <a:lstStyle/>
          <a:p>
            <a:r>
              <a:rPr lang="ru-RU" dirty="0" smtClean="0"/>
              <a:t>Инновационные технологии управления сном (</a:t>
            </a:r>
            <a:r>
              <a:rPr lang="en-US" dirty="0" err="1" smtClean="0"/>
              <a:t>Deep,Muse</a:t>
            </a:r>
            <a:r>
              <a:rPr lang="ru-RU" dirty="0" smtClean="0"/>
              <a:t>)</a:t>
            </a:r>
          </a:p>
          <a:p>
            <a:r>
              <a:rPr lang="ru-RU" dirty="0" smtClean="0"/>
              <a:t>Специализированная диагностика</a:t>
            </a:r>
            <a:r>
              <a:rPr lang="en-US" dirty="0" smtClean="0"/>
              <a:t> </a:t>
            </a:r>
            <a:r>
              <a:rPr lang="ru-RU" dirty="0" smtClean="0"/>
              <a:t>и современный подход </a:t>
            </a:r>
            <a:r>
              <a:rPr lang="en-US" dirty="0" smtClean="0"/>
              <a:t> </a:t>
            </a:r>
            <a:r>
              <a:rPr lang="ru-RU" dirty="0" smtClean="0"/>
              <a:t>(компьютерные  </a:t>
            </a:r>
            <a:r>
              <a:rPr lang="ru-RU" dirty="0" smtClean="0"/>
              <a:t>технологии,</a:t>
            </a:r>
            <a:r>
              <a:rPr lang="en-US" dirty="0" smtClean="0"/>
              <a:t> (PNEA)</a:t>
            </a:r>
            <a:r>
              <a:rPr lang="ru-RU" dirty="0" smtClean="0"/>
              <a:t> </a:t>
            </a:r>
            <a:r>
              <a:rPr lang="ru-RU" dirty="0" err="1" smtClean="0"/>
              <a:t>психо</a:t>
            </a:r>
            <a:r>
              <a:rPr lang="ru-RU" dirty="0" smtClean="0"/>
              <a:t>-</a:t>
            </a:r>
            <a:r>
              <a:rPr lang="ru-RU" dirty="0" err="1" smtClean="0"/>
              <a:t>нейро</a:t>
            </a:r>
            <a:r>
              <a:rPr lang="ru-RU" dirty="0" smtClean="0"/>
              <a:t>-иммунологический подход)</a:t>
            </a:r>
          </a:p>
          <a:p>
            <a:r>
              <a:rPr lang="ru-RU" b="1" dirty="0" smtClean="0"/>
              <a:t>Не только оздоровление,  но и формирование нового образа жизни </a:t>
            </a:r>
            <a:r>
              <a:rPr lang="ru-RU" dirty="0" smtClean="0"/>
              <a:t>(базовый </a:t>
            </a:r>
            <a:r>
              <a:rPr lang="ru-RU" dirty="0" err="1" smtClean="0"/>
              <a:t>коучинговый</a:t>
            </a:r>
            <a:r>
              <a:rPr lang="ru-RU" dirty="0" smtClean="0"/>
              <a:t> блок, </a:t>
            </a:r>
            <a:r>
              <a:rPr lang="ru-RU" dirty="0" err="1" smtClean="0"/>
              <a:t>треккер</a:t>
            </a:r>
            <a:r>
              <a:rPr lang="ru-RU" dirty="0" smtClean="0"/>
              <a:t>, платформа взаимодействия на основе ИИ ) и управление им</a:t>
            </a:r>
          </a:p>
          <a:p>
            <a:r>
              <a:rPr lang="ru-RU" dirty="0" smtClean="0"/>
              <a:t>Интегративный подход: ментальное и физическое здоровье, сочетание методов конвенциональной и альтернативной медицины</a:t>
            </a:r>
          </a:p>
          <a:p>
            <a:r>
              <a:rPr lang="ru-RU" dirty="0" smtClean="0"/>
              <a:t>Применение уникальности оздоровительных ресурсов Крыма</a:t>
            </a:r>
          </a:p>
        </p:txBody>
      </p:sp>
    </p:spTree>
    <p:extLst>
      <p:ext uri="{BB962C8B-B14F-4D97-AF65-F5344CB8AC3E}">
        <p14:creationId xmlns:p14="http://schemas.microsoft.com/office/powerpoint/2010/main" val="4111045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920" y="161925"/>
            <a:ext cx="10515600" cy="1325563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Из обзора технологий для управления качеством сна , представленных на российском рынке: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56920" y="1564640"/>
            <a:ext cx="5156200" cy="4968240"/>
          </a:xfrm>
        </p:spPr>
        <p:txBody>
          <a:bodyPr>
            <a:normAutofit fontScale="32500" lnSpcReduction="20000"/>
          </a:bodyPr>
          <a:lstStyle/>
          <a:p>
            <a:pPr marL="0" indent="0" fontAlgn="base">
              <a:lnSpc>
                <a:spcPct val="120000"/>
              </a:lnSpc>
              <a:buNone/>
            </a:pPr>
            <a:r>
              <a:rPr lang="ru-RU" sz="4400" dirty="0"/>
              <a:t>1. </a:t>
            </a:r>
            <a:r>
              <a:rPr lang="ru-RU" sz="4400" b="1" dirty="0"/>
              <a:t>Умные </a:t>
            </a:r>
            <a:r>
              <a:rPr lang="ru-RU" sz="4400" b="1" dirty="0" smtClean="0"/>
              <a:t>подушки</a:t>
            </a:r>
            <a:r>
              <a:rPr lang="ru-RU" sz="4400" dirty="0" smtClean="0"/>
              <a:t> - </a:t>
            </a:r>
            <a:r>
              <a:rPr lang="ru-RU" sz="4400" b="1" dirty="0" smtClean="0"/>
              <a:t> анатомические подушки с функцией </a:t>
            </a:r>
            <a:r>
              <a:rPr lang="ru-RU" sz="4400" b="1" dirty="0" err="1" smtClean="0"/>
              <a:t>памяи</a:t>
            </a:r>
            <a:r>
              <a:rPr lang="ru-RU" sz="4400" b="1" dirty="0" smtClean="0"/>
              <a:t>, с </a:t>
            </a:r>
            <a:r>
              <a:rPr lang="ru-RU" sz="4400" b="1" dirty="0"/>
              <a:t>функцией </a:t>
            </a:r>
            <a:r>
              <a:rPr lang="ru-RU" sz="4400" b="1" dirty="0" smtClean="0"/>
              <a:t>массажа,  температурными датчиками</a:t>
            </a:r>
            <a:endParaRPr lang="ru-RU" sz="4400" dirty="0"/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sz="4400" dirty="0" smtClean="0"/>
              <a:t>2</a:t>
            </a:r>
            <a:r>
              <a:rPr lang="ru-RU" sz="4400" dirty="0"/>
              <a:t>. </a:t>
            </a:r>
            <a:r>
              <a:rPr lang="ru-RU" sz="4400" b="1" dirty="0"/>
              <a:t>Умные </a:t>
            </a:r>
            <a:r>
              <a:rPr lang="ru-RU" sz="4400" b="1" dirty="0" smtClean="0"/>
              <a:t>матрасы</a:t>
            </a:r>
            <a:r>
              <a:rPr lang="ru-RU" sz="4400" dirty="0" smtClean="0"/>
              <a:t> </a:t>
            </a:r>
            <a:r>
              <a:rPr lang="ru-RU" sz="4400" b="1" dirty="0" err="1" smtClean="0"/>
              <a:t>Матрасы</a:t>
            </a:r>
            <a:r>
              <a:rPr lang="ru-RU" sz="4400" b="1" dirty="0" smtClean="0"/>
              <a:t> </a:t>
            </a:r>
            <a:r>
              <a:rPr lang="ru-RU" sz="4400" b="1" dirty="0"/>
              <a:t>с </a:t>
            </a:r>
            <a:r>
              <a:rPr lang="ru-RU" sz="4400" b="1" dirty="0" smtClean="0"/>
              <a:t>регулировкой температуры</a:t>
            </a:r>
            <a:r>
              <a:rPr lang="ru-RU" sz="4400" dirty="0" smtClean="0"/>
              <a:t>, </a:t>
            </a:r>
            <a:r>
              <a:rPr lang="ru-RU" sz="4400" dirty="0"/>
              <a:t> </a:t>
            </a:r>
            <a:r>
              <a:rPr lang="ru-RU" sz="4400" b="1" dirty="0"/>
              <a:t>м</a:t>
            </a:r>
            <a:r>
              <a:rPr lang="ru-RU" sz="4400" b="1" dirty="0" smtClean="0"/>
              <a:t>атрасы </a:t>
            </a:r>
            <a:r>
              <a:rPr lang="ru-RU" sz="4400" b="1" dirty="0"/>
              <a:t>с </a:t>
            </a:r>
            <a:r>
              <a:rPr lang="ru-RU" sz="4400" b="1" dirty="0" smtClean="0"/>
              <a:t>функцией мониторинга</a:t>
            </a:r>
            <a:endParaRPr lang="ru-RU" sz="4400" dirty="0" smtClean="0"/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sz="4400" dirty="0" smtClean="0"/>
              <a:t>3. </a:t>
            </a:r>
            <a:r>
              <a:rPr lang="ru-RU" sz="4400" b="1" dirty="0" smtClean="0"/>
              <a:t>Фитнес-</a:t>
            </a:r>
            <a:r>
              <a:rPr lang="ru-RU" sz="4400" b="1" dirty="0" err="1" smtClean="0"/>
              <a:t>трекеры</a:t>
            </a:r>
            <a:r>
              <a:rPr lang="ru-RU" sz="4400" b="1" dirty="0" smtClean="0"/>
              <a:t> и умные часы</a:t>
            </a:r>
            <a:r>
              <a:rPr lang="ru-RU" sz="4400" dirty="0" smtClean="0"/>
              <a:t> </a:t>
            </a:r>
            <a:r>
              <a:rPr lang="ru-RU" sz="4400" b="1" dirty="0" smtClean="0"/>
              <a:t>Фитнес-</a:t>
            </a:r>
            <a:r>
              <a:rPr lang="ru-RU" sz="4400" b="1" dirty="0" err="1" smtClean="0"/>
              <a:t>трекеры</a:t>
            </a:r>
            <a:r>
              <a:rPr lang="ru-RU" sz="4400" dirty="0" smtClean="0"/>
              <a:t>: </a:t>
            </a:r>
            <a:r>
              <a:rPr lang="ru-RU" sz="4400" dirty="0" err="1" smtClean="0"/>
              <a:t>Xiaomi</a:t>
            </a:r>
            <a:r>
              <a:rPr lang="ru-RU" sz="4400" dirty="0" smtClean="0"/>
              <a:t> </a:t>
            </a:r>
            <a:r>
              <a:rPr lang="ru-RU" sz="4400" dirty="0" err="1" smtClean="0"/>
              <a:t>Mi</a:t>
            </a:r>
            <a:r>
              <a:rPr lang="ru-RU" sz="4400" dirty="0" smtClean="0"/>
              <a:t> </a:t>
            </a:r>
            <a:r>
              <a:rPr lang="ru-RU" sz="4400" dirty="0" err="1" smtClean="0"/>
              <a:t>Band</a:t>
            </a:r>
            <a:r>
              <a:rPr lang="ru-RU" sz="4400" dirty="0" smtClean="0"/>
              <a:t> и </a:t>
            </a:r>
            <a:r>
              <a:rPr lang="ru-RU" sz="4400" dirty="0" err="1" smtClean="0"/>
              <a:t>Fitbit</a:t>
            </a:r>
            <a:r>
              <a:rPr lang="ru-RU" sz="4400" dirty="0" smtClean="0"/>
              <a:t>, </a:t>
            </a:r>
            <a:r>
              <a:rPr lang="ru-RU" sz="4400" dirty="0" err="1" smtClean="0"/>
              <a:t>Apple</a:t>
            </a:r>
            <a:r>
              <a:rPr lang="ru-RU" sz="4400" dirty="0" smtClean="0"/>
              <a:t> </a:t>
            </a:r>
            <a:r>
              <a:rPr lang="ru-RU" sz="4400" dirty="0" err="1"/>
              <a:t>Watch</a:t>
            </a:r>
            <a:r>
              <a:rPr lang="ru-RU" sz="4400" dirty="0"/>
              <a:t>, </a:t>
            </a:r>
            <a:r>
              <a:rPr lang="en-US" sz="4400" dirty="0" smtClean="0"/>
              <a:t>Aura</a:t>
            </a:r>
            <a:endParaRPr lang="ru-RU" sz="4400" dirty="0"/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sz="4400" dirty="0" smtClean="0"/>
              <a:t> </a:t>
            </a:r>
            <a:r>
              <a:rPr lang="ru-RU" sz="4400" dirty="0"/>
              <a:t>4. </a:t>
            </a:r>
            <a:r>
              <a:rPr lang="ru-RU" sz="4400" b="1" dirty="0"/>
              <a:t>Световые </a:t>
            </a:r>
            <a:r>
              <a:rPr lang="ru-RU" sz="4400" b="1" dirty="0" smtClean="0"/>
              <a:t>будильники</a:t>
            </a:r>
            <a:r>
              <a:rPr lang="en-US" sz="4400" dirty="0" smtClean="0"/>
              <a:t> - </a:t>
            </a:r>
            <a:r>
              <a:rPr lang="ru-RU" sz="4400" b="1" dirty="0" smtClean="0"/>
              <a:t>Будильники с имитацией восхода солнца</a:t>
            </a:r>
            <a:r>
              <a:rPr lang="ru-RU" sz="4400" dirty="0" smtClean="0"/>
              <a:t>, </a:t>
            </a:r>
            <a:r>
              <a:rPr lang="en-US" sz="4400" dirty="0" smtClean="0"/>
              <a:t> </a:t>
            </a:r>
            <a:r>
              <a:rPr lang="ru-RU" sz="4400" b="1" dirty="0" smtClean="0"/>
              <a:t>Светильники </a:t>
            </a:r>
            <a:r>
              <a:rPr lang="ru-RU" sz="4400" b="1" dirty="0"/>
              <a:t>для </a:t>
            </a:r>
            <a:r>
              <a:rPr lang="ru-RU" sz="4400" b="1" dirty="0" smtClean="0"/>
              <a:t>сна</a:t>
            </a:r>
            <a:endParaRPr lang="ru-RU" sz="4400" dirty="0" smtClean="0"/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sz="4400" dirty="0" smtClean="0"/>
              <a:t>5. </a:t>
            </a:r>
            <a:r>
              <a:rPr lang="ru-RU" sz="4400" b="1" dirty="0" smtClean="0"/>
              <a:t>Приложения для отслеживания сна </a:t>
            </a:r>
            <a:r>
              <a:rPr lang="ru-RU" sz="4400" dirty="0" smtClean="0"/>
              <a:t> </a:t>
            </a:r>
            <a:r>
              <a:rPr lang="ru-RU" sz="4400" dirty="0" err="1" smtClean="0"/>
              <a:t>Sleep</a:t>
            </a:r>
            <a:r>
              <a:rPr lang="ru-RU" sz="4400" dirty="0" smtClean="0"/>
              <a:t> </a:t>
            </a:r>
            <a:r>
              <a:rPr lang="ru-RU" sz="4400" dirty="0" err="1" smtClean="0"/>
              <a:t>Cycle</a:t>
            </a:r>
            <a:r>
              <a:rPr lang="ru-RU" sz="4400" dirty="0" smtClean="0"/>
              <a:t> или </a:t>
            </a:r>
            <a:r>
              <a:rPr lang="ru-RU" sz="4400" dirty="0" err="1" smtClean="0"/>
              <a:t>Sleep</a:t>
            </a:r>
            <a:r>
              <a:rPr lang="ru-RU" sz="4400" dirty="0" smtClean="0"/>
              <a:t> </a:t>
            </a:r>
            <a:r>
              <a:rPr lang="ru-RU" sz="4400" dirty="0" err="1" smtClean="0"/>
              <a:t>Calm</a:t>
            </a:r>
            <a:r>
              <a:rPr lang="ru-RU" sz="4400" dirty="0" smtClean="0"/>
              <a:t> или </a:t>
            </a:r>
            <a:r>
              <a:rPr lang="ru-RU" sz="4400" dirty="0" err="1" smtClean="0"/>
              <a:t>Headspace</a:t>
            </a:r>
            <a:r>
              <a:rPr lang="ru-RU" sz="4400" dirty="0" smtClean="0"/>
              <a:t>, </a:t>
            </a:r>
            <a:endParaRPr lang="en-US" sz="4400" dirty="0" smtClean="0"/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sz="4400" dirty="0" smtClean="0"/>
              <a:t>6.</a:t>
            </a:r>
            <a:r>
              <a:rPr lang="ru-RU" sz="4400" b="1" dirty="0" smtClean="0"/>
              <a:t> Устройства для медитаций с </a:t>
            </a:r>
            <a:r>
              <a:rPr lang="ru-RU" sz="4400" b="1" dirty="0" smtClean="0"/>
              <a:t>БОС – </a:t>
            </a:r>
            <a:r>
              <a:rPr lang="en-US" sz="4400" b="1" dirty="0" err="1" smtClean="0"/>
              <a:t>Muse,Neiry</a:t>
            </a:r>
            <a:endParaRPr lang="ru-RU" sz="4400" dirty="0" smtClean="0"/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sz="4400" dirty="0" smtClean="0"/>
              <a:t>7</a:t>
            </a:r>
            <a:r>
              <a:rPr lang="ru-RU" sz="4400" dirty="0"/>
              <a:t>. </a:t>
            </a:r>
            <a:r>
              <a:rPr lang="ru-RU" sz="4400" b="1" dirty="0"/>
              <a:t>Умные пледы и </a:t>
            </a:r>
            <a:r>
              <a:rPr lang="ru-RU" sz="4400" b="1" dirty="0" smtClean="0"/>
              <a:t>одеяла (с температурной регуляцией)</a:t>
            </a:r>
            <a:endParaRPr lang="ru-RU" sz="4400" dirty="0"/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sz="4400" dirty="0" smtClean="0"/>
              <a:t>8</a:t>
            </a:r>
            <a:r>
              <a:rPr lang="ru-RU" sz="4400" dirty="0"/>
              <a:t>. </a:t>
            </a:r>
            <a:r>
              <a:rPr lang="ru-RU" sz="4400" b="1" dirty="0"/>
              <a:t>Звуковые </a:t>
            </a:r>
            <a:r>
              <a:rPr lang="ru-RU" sz="4400" b="1" dirty="0" smtClean="0"/>
              <a:t>устройства </a:t>
            </a:r>
            <a:r>
              <a:rPr lang="ru-RU" sz="4400" dirty="0" smtClean="0"/>
              <a:t>Примеры </a:t>
            </a:r>
            <a:r>
              <a:rPr lang="ru-RU" sz="4400" dirty="0"/>
              <a:t>включают </a:t>
            </a:r>
            <a:r>
              <a:rPr lang="ru-RU" sz="4400" dirty="0" err="1"/>
              <a:t>Thrive</a:t>
            </a:r>
            <a:r>
              <a:rPr lang="ru-RU" sz="4400" dirty="0"/>
              <a:t> на базе технологий бинауральных </a:t>
            </a:r>
            <a:r>
              <a:rPr lang="ru-RU" sz="4400" dirty="0" smtClean="0"/>
              <a:t>битов,  белого шума</a:t>
            </a:r>
            <a:endParaRPr lang="ru-RU" sz="4400" b="1" dirty="0" smtClean="0"/>
          </a:p>
          <a:p>
            <a:pPr marL="0" indent="0" fontAlgn="base">
              <a:lnSpc>
                <a:spcPct val="120000"/>
              </a:lnSpc>
              <a:buNone/>
            </a:pPr>
            <a:r>
              <a:rPr lang="ru-RU" sz="4400" b="1" dirty="0" smtClean="0"/>
              <a:t>9. Устройства с режимами электромагнитного воздействия</a:t>
            </a:r>
            <a:endParaRPr lang="en-US" dirty="0" smtClean="0"/>
          </a:p>
        </p:txBody>
      </p:sp>
      <p:grpSp>
        <p:nvGrpSpPr>
          <p:cNvPr id="4" name="Группа 3"/>
          <p:cNvGrpSpPr/>
          <p:nvPr/>
        </p:nvGrpSpPr>
        <p:grpSpPr>
          <a:xfrm>
            <a:off x="5524349" y="1869440"/>
            <a:ext cx="6667652" cy="3726104"/>
            <a:chOff x="5524349" y="1869440"/>
            <a:chExt cx="6667652" cy="3726104"/>
          </a:xfrm>
        </p:grpSpPr>
        <p:pic>
          <p:nvPicPr>
            <p:cNvPr id="2052" name="Picture 4" descr="Picture backgroun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24349" y="1869440"/>
              <a:ext cx="6464451" cy="372610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6" name="Picture 2" descr="Picture background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900161" y="2656161"/>
              <a:ext cx="3291840" cy="28405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9642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28320" y="113347"/>
            <a:ext cx="5521960" cy="1325563"/>
          </a:xfrm>
        </p:spPr>
        <p:txBody>
          <a:bodyPr/>
          <a:lstStyle/>
          <a:p>
            <a:r>
              <a:rPr lang="ru-RU" dirty="0" smtClean="0"/>
              <a:t>Кубик сна </a:t>
            </a:r>
            <a:r>
              <a:rPr lang="en-US" dirty="0" smtClean="0"/>
              <a:t>Deep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28320" y="1438910"/>
            <a:ext cx="6019800" cy="361061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sz="1800" dirty="0"/>
              <a:t>Импульсы, которые формирует кубик </a:t>
            </a:r>
            <a:r>
              <a:rPr lang="ru-RU" sz="1800" b="1" dirty="0" err="1"/>
              <a:t>Дип</a:t>
            </a:r>
            <a:r>
              <a:rPr lang="ru-RU" sz="1800" dirty="0"/>
              <a:t> подобны по своим характеристикам естественным электромагнитным полям природного происхождения</a:t>
            </a:r>
            <a:r>
              <a:rPr lang="ru-RU" sz="1800" dirty="0" smtClean="0"/>
              <a:t>.</a:t>
            </a:r>
          </a:p>
          <a:p>
            <a:pPr marL="0" indent="0">
              <a:buNone/>
            </a:pPr>
            <a:endParaRPr lang="ru-RU" sz="1800" dirty="0" smtClean="0"/>
          </a:p>
          <a:p>
            <a:pPr marL="0" indent="0">
              <a:buNone/>
            </a:pPr>
            <a:r>
              <a:rPr lang="ru-RU" sz="1800" dirty="0"/>
              <a:t>Кубик </a:t>
            </a:r>
            <a:r>
              <a:rPr lang="ru-RU" sz="1800" b="1" dirty="0" err="1"/>
              <a:t>Дип</a:t>
            </a:r>
            <a:r>
              <a:rPr lang="ru-RU" sz="1800" dirty="0"/>
              <a:t> формирует слабые импульсы электрического поля на частотах от 1 до 49 Гц. Импульсы в диапазоне 1-8 Гц стимулируют глубокий сон человека, а в диапазоне 30-49 Гц делают сон поверхностным, от чего пробуждение становится более комфортным.</a:t>
            </a:r>
            <a:endParaRPr lang="ru-RU" sz="1400" dirty="0"/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r>
              <a:rPr lang="ru-RU" sz="1800" dirty="0"/>
              <a:t>Программа сна представляет собой запатентованный алгоритм смены частоты</a:t>
            </a:r>
            <a:r>
              <a:rPr lang="ru-RU" sz="1800" dirty="0" smtClean="0"/>
              <a:t/>
            </a:r>
            <a:br>
              <a:rPr lang="ru-RU" sz="1800" dirty="0" smtClean="0"/>
            </a:br>
            <a:r>
              <a:rPr lang="ru-RU" sz="1800" dirty="0"/>
              <a:t>импульсов </a:t>
            </a:r>
            <a:endParaRPr lang="ru-RU" sz="1800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/>
          </a:p>
          <a:p>
            <a:endParaRPr lang="ru-RU" dirty="0"/>
          </a:p>
        </p:txBody>
      </p:sp>
      <p:pic>
        <p:nvPicPr>
          <p:cNvPr id="4098" name="Picture 2" descr="Picture backgroun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3685" y="1466399"/>
            <a:ext cx="4870315" cy="3258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28320" y="6138317"/>
            <a:ext cx="1115568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100" b="0" i="0" dirty="0" smtClean="0">
                <a:solidFill>
                  <a:srgbClr val="000000"/>
                </a:solidFill>
                <a:effectLst/>
                <a:latin typeface="Din Pro"/>
              </a:rPr>
              <a:t>И.С. Блохин, Г.Н. Арсеньев, В.Б. Дорохов. Улучшение качества сна, оцениваем по субъективным показателям при </a:t>
            </a:r>
            <a:r>
              <a:rPr lang="ru-RU" sz="1100" b="0" i="0" dirty="0" err="1" smtClean="0">
                <a:solidFill>
                  <a:srgbClr val="000000"/>
                </a:solidFill>
                <a:effectLst/>
                <a:latin typeface="Din Pro"/>
              </a:rPr>
              <a:t>дистантном</a:t>
            </a:r>
            <a:r>
              <a:rPr lang="ru-RU" sz="1100" b="0" i="0" dirty="0" smtClean="0">
                <a:solidFill>
                  <a:srgbClr val="000000"/>
                </a:solidFill>
                <a:effectLst/>
                <a:latin typeface="Din Pro"/>
              </a:rPr>
              <a:t> воздействии слабыми электромагнитными полями сверхнизкой частоты. // Социально-экологические технологии. Т. 2 с. 61-82. 2018г. DOI: 10/31862/2500-2965-2018-2-61-82</a:t>
            </a:r>
            <a:endParaRPr lang="ru-RU" sz="11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528320" y="5561236"/>
            <a:ext cx="10109200" cy="577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50" b="0" i="0" dirty="0" smtClean="0">
                <a:solidFill>
                  <a:srgbClr val="000000"/>
                </a:solidFill>
                <a:effectLst/>
                <a:latin typeface="Din Pro"/>
              </a:rPr>
              <a:t>Дорохов В.Б., Арсеньев Г.Н., Ткаченко О.Н., Блохин И.С. Изменение цикла сон-бодрствование под воздействием слабых электромагнитных полей сверхнизкой частоты у мышей // XIV Международный междисциплинарный конгресс «</a:t>
            </a:r>
            <a:r>
              <a:rPr lang="ru-RU" sz="1050" b="0" i="0" dirty="0" err="1" smtClean="0">
                <a:solidFill>
                  <a:srgbClr val="000000"/>
                </a:solidFill>
                <a:effectLst/>
                <a:latin typeface="Din Pro"/>
              </a:rPr>
              <a:t>Нейронаука</a:t>
            </a:r>
            <a:r>
              <a:rPr lang="ru-RU" sz="1050" b="0" i="0" dirty="0" smtClean="0">
                <a:solidFill>
                  <a:srgbClr val="000000"/>
                </a:solidFill>
                <a:effectLst/>
                <a:latin typeface="Din Pro"/>
              </a:rPr>
              <a:t> для медицины и психологии». Судак 2018г. с. 188-189. Сборник тезисов.  DOI: 10.29003/m184.sudak.ns2018-14/188-189. </a:t>
            </a:r>
            <a:endParaRPr lang="ru-RU" sz="1050" b="0" i="0" dirty="0">
              <a:solidFill>
                <a:srgbClr val="000000"/>
              </a:solidFill>
              <a:effectLst/>
              <a:latin typeface="Din Pro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28320" y="4996681"/>
            <a:ext cx="1126744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0" dirty="0" smtClean="0">
                <a:solidFill>
                  <a:srgbClr val="000000"/>
                </a:solidFill>
                <a:effectLst/>
                <a:latin typeface="Din Pro"/>
              </a:rPr>
              <a:t>___________________________________________________________________________________________________________________________________</a:t>
            </a:r>
            <a:endParaRPr lang="ru-RU" sz="1050" b="1" i="0" dirty="0">
              <a:solidFill>
                <a:srgbClr val="000000"/>
              </a:solidFill>
              <a:effectLst/>
              <a:latin typeface="Din Pro"/>
            </a:endParaRPr>
          </a:p>
        </p:txBody>
      </p:sp>
    </p:spTree>
    <p:extLst>
      <p:ext uri="{BB962C8B-B14F-4D97-AF65-F5344CB8AC3E}">
        <p14:creationId xmlns:p14="http://schemas.microsoft.com/office/powerpoint/2010/main" val="837886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65480" y="1256665"/>
            <a:ext cx="11028680" cy="4351338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ru-RU" sz="2400" u="sng" dirty="0" smtClean="0"/>
              <a:t>Ключевые особенности программы:</a:t>
            </a:r>
            <a:endParaRPr lang="ru-RU" sz="2400" dirty="0"/>
          </a:p>
          <a:p>
            <a:pPr marL="0" indent="0" algn="just">
              <a:buNone/>
            </a:pPr>
            <a:r>
              <a:rPr lang="ru-RU" sz="2400" dirty="0"/>
              <a:t>- использование инновационных методов диагностики и гаджетов для формирования здорового образа жизни и полезных привычек, управления функциональностью своего организма</a:t>
            </a:r>
          </a:p>
          <a:p>
            <a:pPr marL="0" indent="0" algn="just">
              <a:buNone/>
            </a:pPr>
            <a:r>
              <a:rPr lang="ru-RU" sz="2400" dirty="0"/>
              <a:t>- персонализированный, </a:t>
            </a:r>
            <a:r>
              <a:rPr lang="ru-RU" sz="2400" dirty="0" err="1"/>
              <a:t>коучинговый</a:t>
            </a:r>
            <a:r>
              <a:rPr lang="ru-RU" sz="2400" dirty="0"/>
              <a:t> и интегративный подход (включает сопровождение по вопросам основ образа жизни – питание, активность,  сон - ментальное и физическое здоровье )  + возможность дистанционного ведения</a:t>
            </a:r>
          </a:p>
          <a:p>
            <a:pPr marL="0" indent="0" algn="just">
              <a:buNone/>
            </a:pPr>
            <a:r>
              <a:rPr lang="ru-RU" sz="2400" dirty="0"/>
              <a:t>- участие в научно-исследовательском проекте формирования комплексной концепции «</a:t>
            </a:r>
            <a:r>
              <a:rPr lang="ru-RU" sz="2400" dirty="0" err="1"/>
              <a:t>mriya</a:t>
            </a:r>
            <a:r>
              <a:rPr lang="ru-RU" sz="2400" dirty="0"/>
              <a:t> </a:t>
            </a:r>
            <a:r>
              <a:rPr lang="ru-RU" sz="2400" dirty="0" err="1"/>
              <a:t>life</a:t>
            </a:r>
            <a:r>
              <a:rPr lang="ru-RU" sz="2400" dirty="0"/>
              <a:t> </a:t>
            </a:r>
            <a:r>
              <a:rPr lang="ru-RU" sz="2400" dirty="0" err="1"/>
              <a:t>style</a:t>
            </a:r>
            <a:r>
              <a:rPr lang="ru-RU" sz="2400" dirty="0"/>
              <a:t>" ( "Модель управления возрастом")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641410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5160" y="363696"/>
            <a:ext cx="10515600" cy="1077595"/>
          </a:xfrm>
        </p:spPr>
        <p:txBody>
          <a:bodyPr/>
          <a:lstStyle/>
          <a:p>
            <a:r>
              <a:rPr lang="ru-RU" dirty="0" smtClean="0"/>
              <a:t>Научно-практическая основа и новизна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5160" y="1896745"/>
            <a:ext cx="11089640" cy="90741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Система применения немедикаментозных </a:t>
            </a:r>
            <a:r>
              <a:rPr lang="ru-RU" dirty="0" err="1" smtClean="0"/>
              <a:t>здоровьесберегающих</a:t>
            </a:r>
            <a:r>
              <a:rPr lang="ru-RU" dirty="0" smtClean="0"/>
              <a:t> технологий для коррекции сна в условиях курортной зоны</a:t>
            </a:r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645160" y="1441291"/>
            <a:ext cx="6883400" cy="455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 smtClean="0"/>
              <a:t>Тема научного исследования в рамках проектной программы:</a:t>
            </a:r>
            <a:endParaRPr lang="ru-RU" sz="1800" dirty="0"/>
          </a:p>
          <a:p>
            <a:pPr algn="just"/>
            <a:endParaRPr lang="ru-RU" sz="1800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949960" y="3623945"/>
            <a:ext cx="11089640" cy="1557655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ru-RU" sz="1800" dirty="0" smtClean="0"/>
              <a:t>Корреляция между качеством сна и когнитивными функциями\возрастом</a:t>
            </a:r>
          </a:p>
          <a:p>
            <a:pPr algn="just"/>
            <a:r>
              <a:rPr lang="ru-RU" sz="1800" dirty="0" smtClean="0"/>
              <a:t>Формирование </a:t>
            </a:r>
            <a:r>
              <a:rPr lang="ru-RU" sz="1800" dirty="0" err="1" smtClean="0"/>
              <a:t>эндотипов</a:t>
            </a:r>
            <a:r>
              <a:rPr lang="ru-RU" sz="1800" dirty="0" smtClean="0"/>
              <a:t> неорганических нарушений сна</a:t>
            </a:r>
            <a:endParaRPr lang="en-US" sz="1800" dirty="0" smtClean="0"/>
          </a:p>
          <a:p>
            <a:pPr algn="just"/>
            <a:r>
              <a:rPr lang="ru-RU" sz="1800" dirty="0" smtClean="0"/>
              <a:t>Особенности показателей качества сна в разных возрастных группах</a:t>
            </a:r>
          </a:p>
          <a:p>
            <a:pPr algn="just"/>
            <a:r>
              <a:rPr lang="ru-RU" sz="1800" dirty="0" smtClean="0"/>
              <a:t>Корреляция показателей компьютерной </a:t>
            </a:r>
            <a:r>
              <a:rPr lang="ru-RU" sz="1800" dirty="0" err="1" smtClean="0"/>
              <a:t>сомнографии</a:t>
            </a:r>
            <a:r>
              <a:rPr lang="ru-RU" sz="1800" dirty="0" smtClean="0"/>
              <a:t> и </a:t>
            </a:r>
            <a:r>
              <a:rPr lang="ru-RU" sz="1800" dirty="0" err="1" smtClean="0"/>
              <a:t>треккера</a:t>
            </a:r>
            <a:r>
              <a:rPr lang="ru-RU" sz="1800" dirty="0" smtClean="0"/>
              <a:t> </a:t>
            </a:r>
          </a:p>
          <a:p>
            <a:pPr algn="just"/>
            <a:r>
              <a:rPr lang="ru-RU" sz="1800" dirty="0" smtClean="0"/>
              <a:t>Модель </a:t>
            </a:r>
            <a:r>
              <a:rPr lang="ru-RU" sz="1800" dirty="0"/>
              <a:t>управления сном и когнитивным возрастом в повседневной жизни (применения </a:t>
            </a:r>
            <a:r>
              <a:rPr lang="ru-RU" sz="1800" dirty="0" err="1"/>
              <a:t>треккера</a:t>
            </a:r>
            <a:r>
              <a:rPr lang="ru-RU" sz="1800" dirty="0"/>
              <a:t>)</a:t>
            </a:r>
          </a:p>
          <a:p>
            <a:pPr algn="just"/>
            <a:endParaRPr lang="ru-RU" sz="1800" dirty="0"/>
          </a:p>
        </p:txBody>
      </p:sp>
      <p:sp>
        <p:nvSpPr>
          <p:cNvPr id="7" name="Объект 2"/>
          <p:cNvSpPr txBox="1">
            <a:spLocks/>
          </p:cNvSpPr>
          <p:nvPr/>
        </p:nvSpPr>
        <p:spPr>
          <a:xfrm>
            <a:off x="645160" y="3168491"/>
            <a:ext cx="3672840" cy="45545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ru-RU" sz="1800" dirty="0" err="1" smtClean="0"/>
              <a:t>Подтемы</a:t>
            </a:r>
            <a:r>
              <a:rPr lang="ru-RU" sz="1800" dirty="0" smtClean="0"/>
              <a:t> и задачи:</a:t>
            </a:r>
            <a:endParaRPr lang="ru-RU" sz="1800" dirty="0"/>
          </a:p>
          <a:p>
            <a:pPr algn="just"/>
            <a:endParaRPr lang="ru-RU" sz="1800" dirty="0"/>
          </a:p>
        </p:txBody>
      </p:sp>
    </p:spTree>
    <p:extLst>
      <p:ext uri="{BB962C8B-B14F-4D97-AF65-F5344CB8AC3E}">
        <p14:creationId xmlns:p14="http://schemas.microsoft.com/office/powerpoint/2010/main" val="254722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4507" y="-109945"/>
            <a:ext cx="7047333" cy="1325563"/>
          </a:xfrm>
        </p:spPr>
        <p:txBody>
          <a:bodyPr>
            <a:normAutofit/>
          </a:bodyPr>
          <a:lstStyle/>
          <a:p>
            <a:r>
              <a:rPr lang="ru-RU" sz="3200" b="1" dirty="0" smtClean="0"/>
              <a:t>Результаты апробации программы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63880" y="3150374"/>
            <a:ext cx="11201400" cy="271657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/>
              <a:t>Заключительные комментарии:</a:t>
            </a:r>
          </a:p>
          <a:p>
            <a:pPr>
              <a:buFontTx/>
              <a:buChar char="-"/>
            </a:pPr>
            <a:r>
              <a:rPr lang="ru-RU" dirty="0" smtClean="0"/>
              <a:t>3 дня программы следует рассматривать только </a:t>
            </a:r>
            <a:r>
              <a:rPr lang="ru-RU" dirty="0" smtClean="0"/>
              <a:t>как тестовый (ознакомительный</a:t>
            </a:r>
            <a:r>
              <a:rPr lang="ru-RU" dirty="0" smtClean="0"/>
              <a:t>) и диагностический пакет</a:t>
            </a:r>
          </a:p>
          <a:p>
            <a:pPr>
              <a:buFontTx/>
              <a:buChar char="-"/>
            </a:pPr>
            <a:r>
              <a:rPr lang="ru-RU" dirty="0"/>
              <a:t>с</a:t>
            </a:r>
            <a:r>
              <a:rPr lang="ru-RU" dirty="0" smtClean="0"/>
              <a:t>татистическую оценку эффективности программы проводить от 7-14 дней</a:t>
            </a:r>
          </a:p>
          <a:p>
            <a:pPr>
              <a:buFontTx/>
              <a:buChar char="-"/>
            </a:pPr>
            <a:r>
              <a:rPr lang="ru-RU" dirty="0" smtClean="0"/>
              <a:t>критерием исключения для научного исследования и статистической оценки эффективности следует рассматривать нарушение сна органического генеза (апноэ\</a:t>
            </a:r>
            <a:r>
              <a:rPr lang="ru-RU" dirty="0" err="1" smtClean="0"/>
              <a:t>гипопноэ</a:t>
            </a:r>
            <a:r>
              <a:rPr lang="ru-RU" dirty="0" smtClean="0"/>
              <a:t> сна)</a:t>
            </a:r>
          </a:p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endParaRPr lang="ru-RU" dirty="0"/>
          </a:p>
        </p:txBody>
      </p:sp>
      <p:sp>
        <p:nvSpPr>
          <p:cNvPr id="4" name="Объект 2"/>
          <p:cNvSpPr txBox="1">
            <a:spLocks/>
          </p:cNvSpPr>
          <p:nvPr/>
        </p:nvSpPr>
        <p:spPr>
          <a:xfrm>
            <a:off x="1991085" y="716960"/>
            <a:ext cx="7560276" cy="7157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ru-RU" dirty="0" smtClean="0"/>
              <a:t>(методологии и материально-технической базы)</a:t>
            </a:r>
          </a:p>
          <a:p>
            <a:endParaRPr lang="ru-RU" dirty="0"/>
          </a:p>
        </p:txBody>
      </p:sp>
      <p:sp>
        <p:nvSpPr>
          <p:cNvPr id="5" name="Объект 2"/>
          <p:cNvSpPr txBox="1">
            <a:spLocks/>
          </p:cNvSpPr>
          <p:nvPr/>
        </p:nvSpPr>
        <p:spPr>
          <a:xfrm>
            <a:off x="863943" y="3262400"/>
            <a:ext cx="10834816" cy="315075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ru-RU" dirty="0"/>
          </a:p>
        </p:txBody>
      </p:sp>
      <p:sp>
        <p:nvSpPr>
          <p:cNvPr id="6" name="Объект 2"/>
          <p:cNvSpPr txBox="1">
            <a:spLocks/>
          </p:cNvSpPr>
          <p:nvPr/>
        </p:nvSpPr>
        <p:spPr>
          <a:xfrm>
            <a:off x="563880" y="1215618"/>
            <a:ext cx="10414686" cy="1903236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2000" dirty="0" smtClean="0"/>
              <a:t>3 дня тест-программы + контроль через </a:t>
            </a:r>
            <a:r>
              <a:rPr lang="ru-RU" sz="2000" dirty="0"/>
              <a:t>3</a:t>
            </a:r>
            <a:r>
              <a:rPr lang="ru-RU" sz="2000" dirty="0" smtClean="0"/>
              <a:t> недели   </a:t>
            </a:r>
          </a:p>
          <a:p>
            <a:r>
              <a:rPr lang="ru-RU" sz="2000" dirty="0" smtClean="0"/>
              <a:t>5 сотрудников</a:t>
            </a:r>
          </a:p>
          <a:p>
            <a:r>
              <a:rPr lang="ru-RU" sz="2000" dirty="0" smtClean="0"/>
              <a:t>Корреляция показателей компьютерной </a:t>
            </a:r>
            <a:r>
              <a:rPr lang="ru-RU" sz="2000" dirty="0" err="1" smtClean="0"/>
              <a:t>сомнографии</a:t>
            </a:r>
            <a:r>
              <a:rPr lang="ru-RU" sz="2000" dirty="0" smtClean="0"/>
              <a:t> и </a:t>
            </a:r>
            <a:r>
              <a:rPr lang="ru-RU" sz="2000" dirty="0" err="1" smtClean="0"/>
              <a:t>треккера</a:t>
            </a:r>
            <a:endParaRPr lang="ru-RU" sz="2000" dirty="0" smtClean="0"/>
          </a:p>
          <a:p>
            <a:r>
              <a:rPr lang="ru-RU" sz="2000" dirty="0" smtClean="0"/>
              <a:t>Применение 2 режимов устройства </a:t>
            </a:r>
            <a:r>
              <a:rPr lang="en-US" sz="2000" dirty="0" smtClean="0"/>
              <a:t>DEEP</a:t>
            </a:r>
          </a:p>
          <a:p>
            <a:r>
              <a:rPr lang="ru-RU" sz="2000" dirty="0" smtClean="0"/>
              <a:t>Тестирование формата сопровождения</a:t>
            </a:r>
            <a:endParaRPr lang="en-US" sz="2000" dirty="0" smtClean="0"/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2916008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1640" y="184764"/>
            <a:ext cx="5339080" cy="1325563"/>
          </a:xfrm>
        </p:spPr>
        <p:txBody>
          <a:bodyPr>
            <a:noAutofit/>
          </a:bodyPr>
          <a:lstStyle/>
          <a:p>
            <a:r>
              <a:rPr lang="ru-RU" sz="3200" dirty="0" smtClean="0"/>
              <a:t>Тестирование материально-технической базы </a:t>
            </a:r>
            <a:r>
              <a:rPr lang="ru-RU" sz="2000" dirty="0" smtClean="0"/>
              <a:t>(результаты)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21640" y="1737319"/>
            <a:ext cx="5257800" cy="4744761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ru-RU" sz="2000" dirty="0" smtClean="0"/>
              <a:t>4 из 5 отметили субъективное улучшение момента пробуждения на более «плавном» режиме коррекции сна (у</a:t>
            </a:r>
            <a:r>
              <a:rPr lang="en-US" sz="2000" dirty="0" smtClean="0"/>
              <a:t>c</a:t>
            </a:r>
            <a:r>
              <a:rPr lang="ru-RU" sz="2000" dirty="0" err="1" smtClean="0"/>
              <a:t>тройство</a:t>
            </a:r>
            <a:r>
              <a:rPr lang="ru-RU" sz="2000" dirty="0" smtClean="0"/>
              <a:t> </a:t>
            </a:r>
            <a:r>
              <a:rPr lang="en-US" sz="2000" dirty="0" smtClean="0"/>
              <a:t>DEEP</a:t>
            </a:r>
            <a:r>
              <a:rPr lang="ru-RU" sz="2000" dirty="0" smtClean="0"/>
              <a:t>)</a:t>
            </a:r>
          </a:p>
          <a:p>
            <a:pPr marL="0" indent="0" algn="just">
              <a:buNone/>
            </a:pPr>
            <a:r>
              <a:rPr lang="ru-RU" sz="2000" dirty="0" smtClean="0"/>
              <a:t>+ Оценка сна (опросник Р</a:t>
            </a:r>
            <a:r>
              <a:rPr lang="en-US" sz="2000" dirty="0" smtClean="0"/>
              <a:t>SQI</a:t>
            </a:r>
            <a:r>
              <a:rPr lang="ru-RU" sz="2000" dirty="0" smtClean="0"/>
              <a:t>)</a:t>
            </a:r>
          </a:p>
          <a:p>
            <a:pPr marL="0" indent="0" algn="just">
              <a:buNone/>
            </a:pPr>
            <a:r>
              <a:rPr lang="ru-RU" sz="2000" dirty="0" smtClean="0"/>
              <a:t>    1 из 5 не отметил изменений сна</a:t>
            </a:r>
            <a:endParaRPr lang="en-US" sz="2000" dirty="0" smtClean="0"/>
          </a:p>
          <a:p>
            <a:pPr algn="just"/>
            <a:r>
              <a:rPr lang="en-US" sz="2000" dirty="0" smtClean="0"/>
              <a:t>5 </a:t>
            </a:r>
            <a:r>
              <a:rPr lang="ru-RU" sz="2000" dirty="0" smtClean="0"/>
              <a:t>из 5 отметили комфортное применение диагностического оборудования компьютерной </a:t>
            </a:r>
            <a:r>
              <a:rPr lang="ru-RU" sz="2000" dirty="0" err="1" smtClean="0"/>
              <a:t>сомнографии</a:t>
            </a: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/>
              <a:t> </a:t>
            </a:r>
            <a:r>
              <a:rPr lang="ru-RU" sz="2000" dirty="0" smtClean="0"/>
              <a:t>   в 1 случае зафиксирован эпизод </a:t>
            </a:r>
            <a:r>
              <a:rPr lang="ru-RU" sz="2000" dirty="0" err="1" smtClean="0"/>
              <a:t>обструктивного</a:t>
            </a:r>
            <a:r>
              <a:rPr lang="ru-RU" sz="2000" dirty="0" smtClean="0"/>
              <a:t> апноэ(что является критерием исключения)</a:t>
            </a:r>
          </a:p>
          <a:p>
            <a:pPr algn="just"/>
            <a:r>
              <a:rPr lang="ru-RU" sz="2000" dirty="0" err="1" smtClean="0"/>
              <a:t>Треккеры</a:t>
            </a:r>
            <a:r>
              <a:rPr lang="ru-RU" sz="2000" dirty="0" smtClean="0"/>
              <a:t> сна показали 90% точность </a:t>
            </a:r>
            <a:r>
              <a:rPr lang="ru-RU" sz="2000" dirty="0" err="1" smtClean="0"/>
              <a:t>фазности</a:t>
            </a:r>
            <a:r>
              <a:rPr lang="ru-RU" sz="2000" dirty="0" smtClean="0"/>
              <a:t> сна (но не зафиксированы эпизоды </a:t>
            </a:r>
            <a:r>
              <a:rPr lang="ru-RU" sz="2000" dirty="0" err="1" smtClean="0"/>
              <a:t>десатурации</a:t>
            </a:r>
            <a:r>
              <a:rPr lang="ru-RU" sz="2000" dirty="0" smtClean="0"/>
              <a:t>)</a:t>
            </a:r>
          </a:p>
          <a:p>
            <a:pPr algn="just"/>
            <a:r>
              <a:rPr lang="ru-RU" sz="2000" dirty="0" smtClean="0"/>
              <a:t>4 из 5 показатели когнитивного возраста (</a:t>
            </a:r>
            <a:r>
              <a:rPr lang="en-US" sz="2000" dirty="0" err="1" smtClean="0"/>
              <a:t>CogniAge</a:t>
            </a:r>
            <a:r>
              <a:rPr lang="ru-RU" sz="2000" dirty="0" smtClean="0"/>
              <a:t>)</a:t>
            </a:r>
            <a:r>
              <a:rPr lang="en-US" sz="2000" dirty="0" smtClean="0"/>
              <a:t> </a:t>
            </a:r>
            <a:r>
              <a:rPr lang="ru-RU" sz="2000" dirty="0" smtClean="0"/>
              <a:t>улучшились</a:t>
            </a:r>
          </a:p>
          <a:p>
            <a:endParaRPr lang="en-US" dirty="0" smtClean="0"/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3519" t="41855" r="9493" b="31771"/>
          <a:stretch/>
        </p:blipFill>
        <p:spPr>
          <a:xfrm>
            <a:off x="6410960" y="387964"/>
            <a:ext cx="5269178" cy="17678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2640" y="2279312"/>
            <a:ext cx="5797498" cy="109301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82640" y="5157536"/>
            <a:ext cx="6063940" cy="1008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/>
          <a:srcRect l="13216" r="15040"/>
          <a:stretch/>
        </p:blipFill>
        <p:spPr>
          <a:xfrm>
            <a:off x="6207760" y="4001294"/>
            <a:ext cx="5738820" cy="1031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717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633" y="2403003"/>
            <a:ext cx="6637638" cy="1325563"/>
          </a:xfrm>
        </p:spPr>
        <p:txBody>
          <a:bodyPr/>
          <a:lstStyle/>
          <a:p>
            <a:r>
              <a:rPr lang="ru-RU" dirty="0" smtClean="0"/>
              <a:t>Благодарю за внимание!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86997" y="3728566"/>
            <a:ext cx="4018005" cy="534516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Вопросы к обсуждению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720184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5465" y="204488"/>
            <a:ext cx="9640330" cy="917520"/>
          </a:xfrm>
        </p:spPr>
        <p:txBody>
          <a:bodyPr/>
          <a:lstStyle/>
          <a:p>
            <a:r>
              <a:rPr lang="ru-RU" dirty="0" smtClean="0"/>
              <a:t>Здоровый сон - здоровое  долголетие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94360" y="889297"/>
            <a:ext cx="10998200" cy="4654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Сон как один из инструментов образа жизни,  влияющий на здоровое и когнитивное долголетие 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34852" y="1381760"/>
            <a:ext cx="3534473" cy="49794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4424" y="5519643"/>
            <a:ext cx="4422689" cy="82182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0773" y="5436740"/>
            <a:ext cx="3286759" cy="98762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06370" y="1265406"/>
            <a:ext cx="5553402" cy="4171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95211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7730" y="83107"/>
            <a:ext cx="11924270" cy="1325563"/>
          </a:xfrm>
        </p:spPr>
        <p:txBody>
          <a:bodyPr>
            <a:normAutofit/>
          </a:bodyPr>
          <a:lstStyle/>
          <a:p>
            <a:r>
              <a:rPr lang="ru-RU" sz="4000" dirty="0" smtClean="0"/>
              <a:t>Нарушение сна как </a:t>
            </a:r>
            <a:r>
              <a:rPr lang="ru-RU" sz="4000" dirty="0" err="1" smtClean="0"/>
              <a:t>мультидисциплинарная</a:t>
            </a:r>
            <a:r>
              <a:rPr lang="ru-RU" sz="4000" dirty="0" smtClean="0"/>
              <a:t> проблема</a:t>
            </a:r>
            <a:endParaRPr lang="ru-RU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428946" y="1521654"/>
            <a:ext cx="5488734" cy="4351338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Влияние качества сна на многие аспекты здоровья и биологического возраста человека формирует необходимость междисциплинарного подхода в управлении нарушений сна.</a:t>
            </a:r>
            <a:endParaRPr lang="ru-RU" dirty="0"/>
          </a:p>
          <a:p>
            <a:pPr marL="0" indent="0" algn="just">
              <a:buNone/>
            </a:pPr>
            <a:endParaRPr lang="ru-RU" sz="2000" dirty="0" smtClean="0"/>
          </a:p>
          <a:p>
            <a:pPr marL="0" indent="0" algn="just">
              <a:buNone/>
            </a:pPr>
            <a:r>
              <a:rPr lang="ru-RU" sz="2000" dirty="0" smtClean="0"/>
              <a:t>Вовлеченные специалисты: терапевты,  неврологи, кардиологи,  эндокринологи,  стоматологи,  </a:t>
            </a:r>
            <a:r>
              <a:rPr lang="ru-RU" sz="2000" dirty="0" err="1" smtClean="0"/>
              <a:t>физотерапевты</a:t>
            </a:r>
            <a:r>
              <a:rPr lang="ru-RU" sz="2000" dirty="0" smtClean="0"/>
              <a:t>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2208" y="1408670"/>
            <a:ext cx="5689061" cy="2867942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02208" y="5856242"/>
            <a:ext cx="1098927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0" i="0" dirty="0" smtClean="0">
                <a:solidFill>
                  <a:srgbClr val="666666"/>
                </a:solidFill>
                <a:effectLst/>
                <a:latin typeface="PT Sans"/>
              </a:rPr>
              <a:t>ЯКУПОВ ЭЯ. НАРУШЕНИЯ СНА КАК МЕЖДИСЦИПЛИНАРНАЯ ПРОБЛЕМА. </a:t>
            </a:r>
            <a:r>
              <a:rPr lang="ru-RU" b="0" i="1" dirty="0" smtClean="0">
                <a:solidFill>
                  <a:srgbClr val="666666"/>
                </a:solidFill>
                <a:effectLst/>
                <a:latin typeface="PT Sans"/>
              </a:rPr>
              <a:t>Медицинский Совет</a:t>
            </a:r>
            <a:r>
              <a:rPr lang="ru-RU" b="0" i="0" dirty="0" smtClean="0">
                <a:solidFill>
                  <a:srgbClr val="666666"/>
                </a:solidFill>
                <a:effectLst/>
                <a:latin typeface="PT Sans"/>
              </a:rPr>
              <a:t>. 2016;(11):42-47. </a:t>
            </a:r>
            <a:r>
              <a:rPr lang="ru-RU" b="0" i="0" u="none" strike="noStrike" dirty="0" smtClean="0">
                <a:solidFill>
                  <a:srgbClr val="29ABE2"/>
                </a:solidFill>
                <a:effectLst/>
                <a:latin typeface="PT Sans"/>
                <a:hlinkClick r:id="rId3"/>
              </a:rPr>
              <a:t>https://doi.org/10.21518/2079-701X-2016-11-42-47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65850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9346" y="25391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ru-RU" sz="3600" dirty="0" smtClean="0"/>
              <a:t>Сон в восстановительной медицине </a:t>
            </a:r>
            <a:br>
              <a:rPr lang="ru-RU" sz="3600" dirty="0" smtClean="0"/>
            </a:br>
            <a:r>
              <a:rPr lang="ru-RU" sz="3600" dirty="0" smtClean="0"/>
              <a:t>и санаторно-курортном оздоровлении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160" y="1791984"/>
            <a:ext cx="6299992" cy="1794496"/>
          </a:xfrm>
        </p:spPr>
        <p:txBody>
          <a:bodyPr/>
          <a:lstStyle/>
          <a:p>
            <a:pPr marL="0" indent="0" algn="just">
              <a:buNone/>
            </a:pPr>
            <a:r>
              <a:rPr lang="ru-RU" dirty="0" smtClean="0"/>
              <a:t>Оценка функций сна наряду с другими глобальными и специфическими умственными функциями по МКФ.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18160" y="5684447"/>
            <a:ext cx="1110488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/>
              <a:t>Сон и функциональная работоспособность у взрослых: перекрестные связи между самоотчетом и объективными оценками</a:t>
            </a:r>
          </a:p>
          <a:p>
            <a:r>
              <a:rPr lang="en-US" sz="1400" b="0" i="0" dirty="0" smtClean="0">
                <a:solidFill>
                  <a:srgbClr val="212121"/>
                </a:solidFill>
                <a:effectLst/>
                <a:latin typeface="BlinkMacSystemFont"/>
              </a:rPr>
              <a:t>Teas E, Friedman E. Sleep and functional capacity in adults: Cross-sectional associations among self-report and objective assessments. Sleep Health. 2021 Apr;7(2):198-204. </a:t>
            </a:r>
            <a:r>
              <a:rPr lang="en-US" sz="1400" b="0" i="0" dirty="0" err="1" smtClean="0">
                <a:solidFill>
                  <a:srgbClr val="212121"/>
                </a:solidFill>
                <a:effectLst/>
                <a:latin typeface="BlinkMacSystemFont"/>
              </a:rPr>
              <a:t>doi</a:t>
            </a:r>
            <a:r>
              <a:rPr lang="en-US" sz="1400" b="0" i="0" dirty="0" smtClean="0">
                <a:solidFill>
                  <a:srgbClr val="212121"/>
                </a:solidFill>
                <a:effectLst/>
                <a:latin typeface="BlinkMacSystemFont"/>
              </a:rPr>
              <a:t>: 10.1016/j.sleh.2020.12.001. </a:t>
            </a:r>
            <a:r>
              <a:rPr lang="en-US" sz="1400" b="0" i="0" dirty="0" err="1" smtClean="0">
                <a:solidFill>
                  <a:srgbClr val="212121"/>
                </a:solidFill>
                <a:effectLst/>
                <a:latin typeface="BlinkMacSystemFont"/>
              </a:rPr>
              <a:t>Epub</a:t>
            </a:r>
            <a:r>
              <a:rPr lang="en-US" sz="1400" b="0" i="0" dirty="0" smtClean="0">
                <a:solidFill>
                  <a:srgbClr val="212121"/>
                </a:solidFill>
                <a:effectLst/>
                <a:latin typeface="BlinkMacSystemFont"/>
              </a:rPr>
              <a:t> 2021 Feb 1. PMID: 33541843; PMCID: PMC10018492.</a:t>
            </a:r>
            <a:endParaRPr lang="ru-RU" sz="14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20000" contrast="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081113" y="1791984"/>
            <a:ext cx="4720139" cy="16359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956" y="4173324"/>
            <a:ext cx="3840072" cy="1069031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09076" y="4214054"/>
            <a:ext cx="4100736" cy="11032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98945" y="4182146"/>
            <a:ext cx="3455725" cy="1051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94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6919" y="27436"/>
            <a:ext cx="10754361" cy="1325563"/>
          </a:xfrm>
        </p:spPr>
        <p:txBody>
          <a:bodyPr/>
          <a:lstStyle/>
          <a:p>
            <a:r>
              <a:rPr lang="ru-RU" dirty="0" smtClean="0"/>
              <a:t>Формирование </a:t>
            </a:r>
            <a:r>
              <a:rPr lang="ru-RU" dirty="0" err="1" smtClean="0"/>
              <a:t>с</a:t>
            </a:r>
            <a:r>
              <a:rPr lang="ru-RU" dirty="0" err="1" smtClean="0"/>
              <a:t>алютогенной</a:t>
            </a:r>
            <a:r>
              <a:rPr lang="ru-RU" dirty="0" smtClean="0"/>
              <a:t> среды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97560" y="1075124"/>
            <a:ext cx="6291648" cy="158232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err="1"/>
              <a:t>Салютогенный</a:t>
            </a:r>
            <a:r>
              <a:rPr lang="ru-RU" sz="2000" dirty="0"/>
              <a:t>, или так называемый </a:t>
            </a:r>
            <a:r>
              <a:rPr lang="ru-RU" sz="2000" dirty="0" smtClean="0"/>
              <a:t>исцеляющий, </a:t>
            </a:r>
            <a:r>
              <a:rPr lang="ru-RU" sz="2000" dirty="0" err="1" smtClean="0"/>
              <a:t>здоровьесберегающий</a:t>
            </a:r>
            <a:r>
              <a:rPr lang="ru-RU" sz="2000" dirty="0" smtClean="0"/>
              <a:t> дизайн\обустройство среды, </a:t>
            </a:r>
            <a:r>
              <a:rPr lang="ru-RU" sz="2000" dirty="0"/>
              <a:t>предполагает, что проектируемая </a:t>
            </a:r>
            <a:r>
              <a:rPr lang="ru-RU" sz="2000" b="1" dirty="0"/>
              <a:t>среда</a:t>
            </a:r>
            <a:r>
              <a:rPr lang="ru-RU" sz="2000" dirty="0"/>
              <a:t> должна не только обеспечивать комфортное проживание, но и </a:t>
            </a:r>
            <a:r>
              <a:rPr lang="ru-RU" sz="2000" dirty="0" err="1"/>
              <a:t>оздоравливать</a:t>
            </a:r>
            <a:r>
              <a:rPr lang="ru-RU" sz="2000" dirty="0"/>
              <a:t> людей.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29848" y="1202725"/>
            <a:ext cx="4543168" cy="454316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199" y="3395753"/>
            <a:ext cx="3489961" cy="10598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54402" y="4874448"/>
            <a:ext cx="3489961" cy="871444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91106" y="2566804"/>
            <a:ext cx="6096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100" b="1" dirty="0" err="1">
                <a:solidFill>
                  <a:srgbClr val="202122"/>
                </a:solidFill>
                <a:latin typeface="Arial" panose="020B0604020202020204" pitchFamily="34" charset="0"/>
              </a:rPr>
              <a:t>Салютогенез</a:t>
            </a:r>
            <a:r>
              <a:rPr lang="ru-RU" sz="1100" dirty="0"/>
              <a:t> - это изучение происхождения (</a:t>
            </a:r>
            <a:r>
              <a:rPr lang="ru-RU" sz="1100" i="1" dirty="0">
                <a:solidFill>
                  <a:srgbClr val="202122"/>
                </a:solidFill>
                <a:latin typeface="Arial" panose="020B0604020202020204" pitchFamily="34" charset="0"/>
              </a:rPr>
              <a:t>генезиса</a:t>
            </a:r>
            <a:r>
              <a:rPr lang="ru-RU" sz="1100" dirty="0"/>
              <a:t>) </a:t>
            </a:r>
            <a:r>
              <a:rPr lang="ru-RU" sz="1100" dirty="0">
                <a:latin typeface="Arial" panose="020B0604020202020204" pitchFamily="34" charset="0"/>
              </a:rPr>
              <a:t>здоровья</a:t>
            </a:r>
            <a:r>
              <a:rPr lang="ru-RU" sz="1100" dirty="0"/>
              <a:t> (</a:t>
            </a:r>
            <a:r>
              <a:rPr lang="ru-RU" sz="1100" i="1" dirty="0" err="1" smtClean="0">
                <a:solidFill>
                  <a:srgbClr val="202122"/>
                </a:solidFill>
                <a:latin typeface="Arial" panose="020B0604020202020204" pitchFamily="34" charset="0"/>
              </a:rPr>
              <a:t>salus</a:t>
            </a:r>
            <a:r>
              <a:rPr lang="ru-RU" sz="1100" i="1" dirty="0" smtClean="0">
                <a:solidFill>
                  <a:srgbClr val="202122"/>
                </a:solidFill>
                <a:latin typeface="Arial" panose="020B0604020202020204" pitchFamily="34" charset="0"/>
              </a:rPr>
              <a:t> с итал.</a:t>
            </a:r>
            <a:r>
              <a:rPr lang="ru-RU" sz="1100" dirty="0" smtClean="0"/>
              <a:t>) </a:t>
            </a:r>
            <a:r>
              <a:rPr lang="ru-RU" sz="1100" dirty="0"/>
              <a:t>и фокусируется на факторах, поддерживающих здоровье и благополучие человека, а не на факторах, вызывающих </a:t>
            </a:r>
            <a:r>
              <a:rPr lang="ru-RU" sz="1100" dirty="0" smtClean="0">
                <a:latin typeface="Arial" panose="020B0604020202020204" pitchFamily="34" charset="0"/>
              </a:rPr>
              <a:t>болезнь</a:t>
            </a:r>
            <a:r>
              <a:rPr lang="ru-RU" sz="1100" dirty="0" smtClean="0"/>
              <a:t> (</a:t>
            </a:r>
            <a:r>
              <a:rPr lang="ru-RU" sz="1100" dirty="0" smtClean="0">
                <a:latin typeface="Arial" panose="020B0604020202020204" pitchFamily="34" charset="0"/>
              </a:rPr>
              <a:t>патогенез)</a:t>
            </a:r>
            <a:r>
              <a:rPr lang="ru-RU" sz="1100" dirty="0" smtClean="0"/>
              <a:t>).</a:t>
            </a: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623368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7927" y="219921"/>
            <a:ext cx="10515600" cy="1325563"/>
          </a:xfrm>
        </p:spPr>
        <p:txBody>
          <a:bodyPr/>
          <a:lstStyle/>
          <a:p>
            <a:r>
              <a:rPr lang="ru-RU" dirty="0" smtClean="0"/>
              <a:t>Рацион питания и сон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7927" y="1570592"/>
            <a:ext cx="6294120" cy="1547495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sz="2000" dirty="0" smtClean="0"/>
              <a:t>При применении средиземноморской диеты увеличение эффективности и  продолжительности сна отмечается более достоверным и  обнаруживается в  большем количестве исследований.</a:t>
            </a:r>
            <a:endParaRPr lang="ru-RU" sz="20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66793" y="3304978"/>
            <a:ext cx="4719229" cy="118846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6793" y="4822568"/>
            <a:ext cx="4635925" cy="101560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497927" y="2975849"/>
            <a:ext cx="6266225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«Насыщенные жирные кислоты могут снижать продолжительность глубокого сна и стимулировать воспалительные процессы, в то время как ненасыщенные жирные кислоты, особенно Омега-3, могут способствовать улучшению сна»</a:t>
            </a:r>
          </a:p>
          <a:p>
            <a:pPr algn="just"/>
            <a:endParaRPr lang="ru-RU" dirty="0" smtClean="0"/>
          </a:p>
          <a:p>
            <a:pPr algn="just"/>
            <a:r>
              <a:rPr lang="ru-RU" dirty="0" smtClean="0"/>
              <a:t>«Аминокислоты, такие как триптофан, ГАМК и тирозин, играют важную роль в регуляции </a:t>
            </a:r>
            <a:r>
              <a:rPr lang="ru-RU" dirty="0" smtClean="0"/>
              <a:t>циркадианных </a:t>
            </a:r>
            <a:r>
              <a:rPr lang="ru-RU" dirty="0" smtClean="0"/>
              <a:t>ритмов и уровня </a:t>
            </a:r>
            <a:r>
              <a:rPr lang="ru-RU" dirty="0" err="1" smtClean="0"/>
              <a:t>нейромедиаторов</a:t>
            </a:r>
            <a:r>
              <a:rPr lang="ru-RU" dirty="0" smtClean="0"/>
              <a:t>, влияющих на процесс засыпания и качество сна»</a:t>
            </a:r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63963" y="390061"/>
            <a:ext cx="4777772" cy="272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789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7975" y="299245"/>
            <a:ext cx="10515600" cy="1325563"/>
          </a:xfrm>
        </p:spPr>
        <p:txBody>
          <a:bodyPr/>
          <a:lstStyle/>
          <a:p>
            <a:r>
              <a:rPr lang="ru-RU" dirty="0" smtClean="0"/>
              <a:t>Теории нарушения сна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336665" y="1474629"/>
            <a:ext cx="5166360" cy="45021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dirty="0" smtClean="0"/>
              <a:t>Висцеральная теория  сна </a:t>
            </a:r>
            <a:r>
              <a:rPr lang="ru-RU" sz="2400" dirty="0" err="1" smtClean="0"/>
              <a:t>И.Пигарева</a:t>
            </a:r>
            <a:endParaRPr lang="ru-RU" sz="2400" dirty="0"/>
          </a:p>
        </p:txBody>
      </p:sp>
      <p:sp>
        <p:nvSpPr>
          <p:cNvPr id="4" name="AutoShape 2" descr="Picture background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2" name="Picture 4" descr="Picture backgrou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14135" y="2122011"/>
            <a:ext cx="5011420" cy="375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" y="1209674"/>
            <a:ext cx="6413500" cy="481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433805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2080" y="314325"/>
            <a:ext cx="10647680" cy="1325563"/>
          </a:xfrm>
        </p:spPr>
        <p:txBody>
          <a:bodyPr/>
          <a:lstStyle/>
          <a:p>
            <a:r>
              <a:rPr lang="ru-RU" dirty="0" smtClean="0"/>
              <a:t>Проектная программа Лаборатория Сна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1800" y="1796626"/>
            <a:ext cx="4394200" cy="4643121"/>
          </a:xfrm>
        </p:spPr>
        <p:txBody>
          <a:bodyPr>
            <a:normAutofit fontScale="85000" lnSpcReduction="20000"/>
          </a:bodyPr>
          <a:lstStyle/>
          <a:p>
            <a:pPr algn="just"/>
            <a:r>
              <a:rPr lang="ru-RU" dirty="0" smtClean="0"/>
              <a:t>4 блока </a:t>
            </a:r>
          </a:p>
          <a:p>
            <a:pPr algn="just"/>
            <a:r>
              <a:rPr lang="ru-RU" dirty="0" err="1" smtClean="0"/>
              <a:t>К</a:t>
            </a:r>
            <a:r>
              <a:rPr lang="ru-RU" dirty="0" err="1" smtClean="0"/>
              <a:t>оучинговый</a:t>
            </a:r>
            <a:r>
              <a:rPr lang="ru-RU" dirty="0" smtClean="0"/>
              <a:t> подход </a:t>
            </a:r>
            <a:r>
              <a:rPr lang="ru-RU" dirty="0" smtClean="0"/>
              <a:t>в формировании  образа жизни</a:t>
            </a:r>
            <a:r>
              <a:rPr lang="ru-RU" dirty="0"/>
              <a:t> </a:t>
            </a:r>
            <a:r>
              <a:rPr lang="ru-RU" dirty="0" smtClean="0"/>
              <a:t>(питание,  режим,  активность,  управление стрессом)</a:t>
            </a:r>
          </a:p>
          <a:p>
            <a:pPr algn="just"/>
            <a:r>
              <a:rPr lang="ru-RU" dirty="0" smtClean="0"/>
              <a:t>Направление физического,  ментального и осознанного  оздоровления</a:t>
            </a:r>
          </a:p>
          <a:p>
            <a:pPr algn="just"/>
            <a:r>
              <a:rPr lang="ru-RU" dirty="0" smtClean="0"/>
              <a:t>Акцент на уникальность природных ресурсов Крыма</a:t>
            </a:r>
          </a:p>
          <a:p>
            <a:pPr algn="just"/>
            <a:r>
              <a:rPr lang="ru-RU" dirty="0" smtClean="0"/>
              <a:t>Интегративный подход объединяет методы конвенциональной и альтернативной медицины</a:t>
            </a:r>
          </a:p>
          <a:p>
            <a:pPr marL="0" indent="0" algn="just">
              <a:buNone/>
            </a:pP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/>
          </p:nvPr>
        </p:nvGraphicFramePr>
        <p:xfrm>
          <a:off x="4988560" y="1796626"/>
          <a:ext cx="6604000" cy="437049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71520">
                  <a:extLst>
                    <a:ext uri="{9D8B030D-6E8A-4147-A177-3AD203B41FA5}">
                      <a16:colId xmlns:a16="http://schemas.microsoft.com/office/drawing/2014/main" val="1626502758"/>
                    </a:ext>
                  </a:extLst>
                </a:gridCol>
                <a:gridCol w="3332480">
                  <a:extLst>
                    <a:ext uri="{9D8B030D-6E8A-4147-A177-3AD203B41FA5}">
                      <a16:colId xmlns:a16="http://schemas.microsoft.com/office/drawing/2014/main" val="1096171548"/>
                    </a:ext>
                  </a:extLst>
                </a:gridCol>
              </a:tblGrid>
              <a:tr h="2185247">
                <a:tc>
                  <a:txBody>
                    <a:bodyPr/>
                    <a:lstStyle/>
                    <a:p>
                      <a:r>
                        <a:rPr lang="ru-RU" dirty="0" smtClean="0"/>
                        <a:t> </a:t>
                      </a:r>
                      <a:r>
                        <a:rPr lang="ru-RU" sz="3200" dirty="0" err="1" smtClean="0"/>
                        <a:t>коучинговый</a:t>
                      </a:r>
                      <a:r>
                        <a:rPr lang="ru-RU" sz="3200" dirty="0" smtClean="0"/>
                        <a:t> блок</a:t>
                      </a:r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ru-RU" sz="3200" dirty="0" smtClean="0"/>
                        <a:t>диагностический</a:t>
                      </a:r>
                    </a:p>
                    <a:p>
                      <a:pPr algn="r"/>
                      <a:r>
                        <a:rPr lang="ru-RU" sz="3200" dirty="0" smtClean="0"/>
                        <a:t> блок</a:t>
                      </a:r>
                      <a:endParaRPr lang="ru-RU" sz="3200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2337833"/>
                  </a:ext>
                </a:extLst>
              </a:tr>
              <a:tr h="2185247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лечебный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блок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8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экспертный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32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white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блок</a:t>
                      </a:r>
                      <a:endParaRPr kumimoji="0" lang="ru-RU" sz="1800" b="1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prstClr val="white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ru-RU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94783213"/>
                  </a:ext>
                </a:extLst>
              </a:tr>
            </a:tbl>
          </a:graphicData>
        </a:graphic>
      </p:graphicFrame>
      <p:sp>
        <p:nvSpPr>
          <p:cNvPr id="5" name="Овал 4"/>
          <p:cNvSpPr/>
          <p:nvPr/>
        </p:nvSpPr>
        <p:spPr>
          <a:xfrm>
            <a:off x="7345680" y="3169073"/>
            <a:ext cx="1889760" cy="1625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/>
              <a:t>LIFE  STYLE</a:t>
            </a: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755154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2989</TotalTime>
  <Words>1902</Words>
  <Application>Microsoft Office PowerPoint</Application>
  <PresentationFormat>Широкоэкранный</PresentationFormat>
  <Paragraphs>335</Paragraphs>
  <Slides>27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6" baseType="lpstr">
      <vt:lpstr>Arial</vt:lpstr>
      <vt:lpstr>BlinkMacSystemFont</vt:lpstr>
      <vt:lpstr>Calibri</vt:lpstr>
      <vt:lpstr>Calibri Light</vt:lpstr>
      <vt:lpstr>Din Pro</vt:lpstr>
      <vt:lpstr>PT Sans</vt:lpstr>
      <vt:lpstr>Times New Roman</vt:lpstr>
      <vt:lpstr>YS Text</vt:lpstr>
      <vt:lpstr>Тема Office</vt:lpstr>
      <vt:lpstr>Лаборатория здорового сна</vt:lpstr>
      <vt:lpstr>Ключевые темы доклада:</vt:lpstr>
      <vt:lpstr>Здоровый сон - здоровое  долголетие</vt:lpstr>
      <vt:lpstr>Нарушение сна как мультидисциплинарная проблема</vt:lpstr>
      <vt:lpstr>Сон в восстановительной медицине  и санаторно-курортном оздоровлении</vt:lpstr>
      <vt:lpstr>Формирование салютогенной среды</vt:lpstr>
      <vt:lpstr>Рацион питания и сон</vt:lpstr>
      <vt:lpstr>Теории нарушения сна </vt:lpstr>
      <vt:lpstr>Проектная программа Лаборатория Сна</vt:lpstr>
      <vt:lpstr>Основные  положения концепции: </vt:lpstr>
      <vt:lpstr>Презентация PowerPoint</vt:lpstr>
      <vt:lpstr>30-50 % взрослого населения</vt:lpstr>
      <vt:lpstr>Подробное описание пакетов программы</vt:lpstr>
      <vt:lpstr>Презентация PowerPoint</vt:lpstr>
      <vt:lpstr>Уникальность коучингового блока</vt:lpstr>
      <vt:lpstr>Уникальность диагностического блока</vt:lpstr>
      <vt:lpstr>Показатели и нормы сна</vt:lpstr>
      <vt:lpstr>Презентация PowerPoint</vt:lpstr>
      <vt:lpstr>Оценка когнитивных функций</vt:lpstr>
      <vt:lpstr>Уникальность лечебного блока</vt:lpstr>
      <vt:lpstr>Из обзора технологий для управления качеством сна , представленных на российском рынке:</vt:lpstr>
      <vt:lpstr>Кубик сна Deep</vt:lpstr>
      <vt:lpstr>Презентация PowerPoint</vt:lpstr>
      <vt:lpstr>Научно-практическая основа и новизна</vt:lpstr>
      <vt:lpstr>Результаты апробации программы</vt:lpstr>
      <vt:lpstr>Тестирование материально-технической базы (результаты)</vt:lpstr>
      <vt:lpstr>Благодарю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Лаборатория здорового сна</dc:title>
  <dc:creator>Мария Киселёва</dc:creator>
  <cp:lastModifiedBy>Мария Киселёва</cp:lastModifiedBy>
  <cp:revision>56</cp:revision>
  <dcterms:created xsi:type="dcterms:W3CDTF">2025-01-20T18:31:05Z</dcterms:created>
  <dcterms:modified xsi:type="dcterms:W3CDTF">2025-01-23T14:32:26Z</dcterms:modified>
</cp:coreProperties>
</file>