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66" r:id="rId4"/>
    <p:sldId id="379" r:id="rId5"/>
    <p:sldId id="388" r:id="rId6"/>
    <p:sldId id="261" r:id="rId7"/>
    <p:sldId id="383" r:id="rId8"/>
    <p:sldId id="384" r:id="rId9"/>
    <p:sldId id="385" r:id="rId10"/>
    <p:sldId id="386" r:id="rId11"/>
    <p:sldId id="327" r:id="rId12"/>
    <p:sldId id="389" r:id="rId13"/>
    <p:sldId id="297" r:id="rId14"/>
    <p:sldId id="391" r:id="rId15"/>
    <p:sldId id="270" r:id="rId16"/>
    <p:sldId id="294" r:id="rId17"/>
    <p:sldId id="390" r:id="rId18"/>
    <p:sldId id="392" r:id="rId19"/>
    <p:sldId id="402" r:id="rId20"/>
    <p:sldId id="403" r:id="rId21"/>
    <p:sldId id="393" r:id="rId22"/>
    <p:sldId id="412" r:id="rId23"/>
    <p:sldId id="398" r:id="rId24"/>
    <p:sldId id="399" r:id="rId25"/>
    <p:sldId id="400" r:id="rId26"/>
    <p:sldId id="401" r:id="rId27"/>
    <p:sldId id="387" r:id="rId28"/>
    <p:sldId id="411" r:id="rId29"/>
    <p:sldId id="404" r:id="rId30"/>
    <p:sldId id="405" r:id="rId31"/>
    <p:sldId id="407" r:id="rId32"/>
    <p:sldId id="408" r:id="rId33"/>
    <p:sldId id="409" r:id="rId34"/>
    <p:sldId id="410" r:id="rId35"/>
    <p:sldId id="296" r:id="rId36"/>
    <p:sldId id="360" r:id="rId37"/>
    <p:sldId id="381" r:id="rId38"/>
    <p:sldId id="382" r:id="rId3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AB06-7F69-4B49-8C24-753CB0777B49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4442-5481-4323-91D0-480271C0E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1CA1A-9967-4439-9EF4-C4533FCB4CB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433E7F-E5E3-4659-9C29-C7EE8E9AD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2ACE71D-4F6E-7AD0-5D55-E985597EF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B7925CC-121B-54B3-A6A9-8697D7646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962383-AD58-ACD9-10E3-D01197BDB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E645AA-AFC7-D1F2-B02B-0AA1E279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11B12C3-CE4B-3E86-F2FA-FB212B4DF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547783B7-7EEF-C06A-C8BC-F29DF94CA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79CABE-FBED-1F08-B0F2-0FF91F15B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85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D5EFAF-951A-0466-1826-C202D532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B8641B93-998C-B28C-2AD4-25796797A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83D811D-020E-7C82-2F12-186A3379B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ADE571-5C31-6EED-2B3B-2CE445341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798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19D3BC-1A84-4FE6-1D5A-B917272CE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B59B4A1-E1B0-0BD2-CD53-B23C06C74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396E046-83D9-1407-E502-84AD5293E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пациент высокого сс риска!!!! Высокое ад и холестерин и нарушена релаксация левого желудочка . Срочно </a:t>
            </a:r>
            <a:r>
              <a:rPr lang="ru-RU" dirty="0" err="1"/>
              <a:t>конс</a:t>
            </a:r>
            <a:r>
              <a:rPr lang="ru-RU" dirty="0"/>
              <a:t> кардиолога и </a:t>
            </a:r>
            <a:r>
              <a:rPr lang="ru-RU" dirty="0" err="1"/>
              <a:t>конторль</a:t>
            </a:r>
            <a:r>
              <a:rPr lang="ru-RU" dirty="0"/>
              <a:t> АД и липидов. Препараты от холестерина и от давления !!!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0625DE-FF22-AC24-AFA8-BA8150264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41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46259D-35E8-0602-B7EA-BA6FF1325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5D63D8E1-99B7-0B43-B524-4C9905D2E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13D1EE0-70E5-523E-C6A0-BF9293162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демонстрирует что нет выраженных факторов сер сосуд риска и поэтому </a:t>
            </a:r>
            <a:r>
              <a:rPr lang="ru-RU" dirty="0" err="1"/>
              <a:t>отр</a:t>
            </a:r>
            <a:r>
              <a:rPr lang="ru-RU" dirty="0"/>
              <a:t> акселерация </a:t>
            </a:r>
          </a:p>
          <a:p>
            <a:r>
              <a:rPr lang="ru-RU" dirty="0"/>
              <a:t>Рекомендовано такой же образ жизни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7CB196-4DA1-8157-C7D3-C86BD56E5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CA1A-9967-4439-9EF4-C4533FCB4CB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66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 bwMode="auto">
          <a:xfrm>
            <a:off x="415601" y="250933"/>
            <a:ext cx="9383199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 bwMode="auto">
          <a:xfrm>
            <a:off x="415600" y="1425200"/>
            <a:ext cx="11360800" cy="479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10459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62782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0295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50381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419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2574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527097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251919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52947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0563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37665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1197709" y="6381750"/>
            <a:ext cx="10753969" cy="0"/>
          </a:xfrm>
          <a:prstGeom prst="line">
            <a:avLst/>
          </a:prstGeom>
          <a:noFill/>
          <a:ln w="38100">
            <a:solidFill>
              <a:srgbClr val="0969C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70339" y="5991227"/>
          <a:ext cx="912447" cy="741363"/>
        </p:xfrm>
        <a:graphic>
          <a:graphicData uri="http://schemas.openxmlformats.org/presentationml/2006/ole">
            <p:oleObj spid="_x0000_s1026" name="Image" r:id="rId3" imgW="2539683" imgH="2539683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435" y="22768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srgbClr val="000000"/>
                </a:solidFill>
              </a:rPr>
              <a:t>Нижний Новгород, 2015 г.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23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2EE551-F551-4B93-8313-D28D071EE04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603C51-2780-4EE3-ABF8-C7ECD10DF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6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Нижний Новгород, 2015 г.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Введение в алгоритмы биоинформатики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62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30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6.png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09700" y="2143116"/>
            <a:ext cx="9144000" cy="18269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/>
              <a:t>Современные панели оценки </a:t>
            </a:r>
            <a:r>
              <a:rPr lang="ru-RU" sz="3600" b="1" dirty="0" err="1" smtClean="0"/>
              <a:t>биовозраста</a:t>
            </a:r>
            <a:r>
              <a:rPr lang="ru-RU" sz="3600" b="1" dirty="0" smtClean="0"/>
              <a:t> на основе моделей </a:t>
            </a:r>
            <a:r>
              <a:rPr lang="ru-RU" sz="3600" b="1" dirty="0" smtClean="0"/>
              <a:t>ИИ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для программ персонального здоровья</a:t>
            </a:r>
            <a:endParaRPr sz="3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5934895"/>
            <a:ext cx="9144000" cy="3081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/>
              <a:t>Нижний Новгород </a:t>
            </a:r>
            <a:r>
              <a:rPr lang="ru-RU" dirty="0" smtClean="0"/>
              <a:t>2025</a:t>
            </a:r>
            <a:endParaRPr/>
          </a:p>
        </p:txBody>
      </p:sp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024166" y="44434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М.В. Иванченко</a:t>
            </a:r>
          </a:p>
          <a:p>
            <a:pPr algn="ctr"/>
            <a:r>
              <a:rPr lang="ru-RU" sz="2000" dirty="0" smtClean="0"/>
              <a:t>директор </a:t>
            </a:r>
            <a:r>
              <a:rPr lang="ru-RU" sz="2000" dirty="0" smtClean="0"/>
              <a:t>Института биологии старения</a:t>
            </a:r>
          </a:p>
          <a:p>
            <a:pPr algn="ctr"/>
            <a:r>
              <a:rPr lang="ru-RU" sz="2000" dirty="0" smtClean="0"/>
              <a:t>з</a:t>
            </a:r>
            <a:r>
              <a:rPr lang="ru-RU" sz="2000" dirty="0" smtClean="0"/>
              <a:t>ав. лаб. Центра </a:t>
            </a:r>
            <a:r>
              <a:rPr lang="ru-RU" sz="2000" dirty="0" smtClean="0"/>
              <a:t>и</a:t>
            </a:r>
            <a:r>
              <a:rPr lang="ru-RU" sz="2000" dirty="0" smtClean="0"/>
              <a:t>скусственного интеллекта</a:t>
            </a:r>
            <a:endParaRPr lang="ru-RU" sz="2000" dirty="0" smtClean="0"/>
          </a:p>
          <a:p>
            <a:pPr algn="ctr"/>
            <a:r>
              <a:rPr lang="en-US" sz="2000" dirty="0" smtClean="0"/>
              <a:t>ivanchenko@unn.ru</a:t>
            </a:r>
            <a:endParaRPr lang="ru-RU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24002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Лобачевский ai pp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50" y="0"/>
            <a:ext cx="3240031" cy="1728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044014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Биомаркеры</a:t>
            </a:r>
            <a:r>
              <a:rPr lang="ru-RU" sz="2800" b="1" dirty="0" smtClean="0">
                <a:solidFill>
                  <a:srgbClr val="C00000"/>
                </a:solidFill>
              </a:rPr>
              <a:t> возраста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3383E4D-63DF-5A91-45B4-72EBA2771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50" y="1325450"/>
            <a:ext cx="8293151" cy="531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952860" y="3000372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Результаты 2024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3836" y="214290"/>
            <a:ext cx="9429816" cy="7064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 2024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2874941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PhenoAge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3041" y="3614748"/>
            <a:ext cx="3616561" cy="181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28" y="3357562"/>
            <a:ext cx="3802348" cy="14413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8480231" y="290036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Ангио </a:t>
            </a:r>
            <a:r>
              <a:rPr lang="ru-RU" b="1" dirty="0" smtClean="0">
                <a:solidFill>
                  <a:srgbClr val="0070C0"/>
                </a:solidFill>
              </a:rPr>
              <a:t>часы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83242" y="285749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Когнитивные часы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95406" y="1363792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Доработка (ННГУ)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Апробация (СКК </a:t>
            </a:r>
            <a:r>
              <a:rPr lang="ru-RU" sz="2000" dirty="0" err="1" smtClean="0">
                <a:solidFill>
                  <a:srgbClr val="C00000"/>
                </a:solidFill>
              </a:rPr>
              <a:t>Мрия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157618" y="1610013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Разработка (ННГУ)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2702695" y="750074"/>
            <a:ext cx="428628" cy="321471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Левая фигурная скобка 18"/>
          <p:cNvSpPr/>
          <p:nvPr/>
        </p:nvSpPr>
        <p:spPr bwMode="auto">
          <a:xfrm rot="5400000">
            <a:off x="9203553" y="750074"/>
            <a:ext cx="428628" cy="321471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84" y="3571876"/>
            <a:ext cx="2682092" cy="265111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6214" y="3000372"/>
            <a:ext cx="2374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PhenoAge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Levine et al, 2019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472642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</a:rPr>
              <a:t>иологические </a:t>
            </a:r>
            <a:r>
              <a:rPr lang="ru-RU" sz="2800" b="1" dirty="0" smtClean="0">
                <a:solidFill>
                  <a:srgbClr val="C00000"/>
                </a:solidFill>
              </a:rPr>
              <a:t>часы </a:t>
            </a:r>
            <a:r>
              <a:rPr lang="en-US" sz="2800" b="1" dirty="0" err="1" smtClean="0">
                <a:solidFill>
                  <a:srgbClr val="C00000"/>
                </a:solidFill>
              </a:rPr>
              <a:t>PhenoAge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9 </a:t>
            </a:r>
            <a:r>
              <a:rPr lang="ru-RU" sz="2800" b="1" dirty="0" err="1" smtClean="0">
                <a:solidFill>
                  <a:srgbClr val="C00000"/>
                </a:solidFill>
              </a:rPr>
              <a:t>биомаркеров</a:t>
            </a:r>
            <a:r>
              <a:rPr lang="ru-RU" sz="2800" b="1" dirty="0" smtClean="0">
                <a:solidFill>
                  <a:srgbClr val="C00000"/>
                </a:solidFill>
              </a:rPr>
              <a:t> крови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40" y="1643051"/>
            <a:ext cx="3342824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810116" y="1928802"/>
            <a:ext cx="3696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валидация</a:t>
            </a:r>
            <a:r>
              <a:rPr lang="ru-RU" b="1" dirty="0" smtClean="0">
                <a:solidFill>
                  <a:srgbClr val="0070C0"/>
                </a:solidFill>
              </a:rPr>
              <a:t> для РФ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ru-RU" b="1" dirty="0" smtClean="0">
                <a:solidFill>
                  <a:srgbClr val="0070C0"/>
                </a:solidFill>
              </a:rPr>
              <a:t>выборка ННГУ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400 образцов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мещение -4.6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739470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092" y="4500016"/>
            <a:ext cx="8715436" cy="18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615518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Объяснимость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PhenoAge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026" y="1500174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Увеличение биологического возраста (рассчитанного по модели </a:t>
            </a:r>
            <a:r>
              <a:rPr lang="ru-RU" b="1" dirty="0" err="1" smtClean="0">
                <a:solidFill>
                  <a:srgbClr val="0070C0"/>
                </a:solidFill>
              </a:rPr>
              <a:t>PhenoAge</a:t>
            </a:r>
            <a:r>
              <a:rPr lang="ru-RU" b="1" dirty="0" smtClean="0">
                <a:solidFill>
                  <a:srgbClr val="0070C0"/>
                </a:solidFill>
              </a:rPr>
              <a:t>) на один год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9 %-</a:t>
            </a:r>
            <a:r>
              <a:rPr lang="ru-RU" dirty="0" err="1" smtClean="0"/>
              <a:t>ное</a:t>
            </a:r>
            <a:r>
              <a:rPr lang="ru-RU" dirty="0" smtClean="0"/>
              <a:t> увеличение риска смертности от всех причин, в том числе от </a:t>
            </a:r>
            <a:r>
              <a:rPr lang="ru-RU" dirty="0" err="1" smtClean="0"/>
              <a:t>возраст-зависимых</a:t>
            </a:r>
            <a:r>
              <a:rPr lang="ru-RU" dirty="0" smtClean="0"/>
              <a:t> заболеваний,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10% увеличение риска смертности от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 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7% от рака 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20% от диабета 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9% от хронических заболеваний нижних</a:t>
            </a:r>
            <a:br>
              <a:rPr lang="ru-RU" dirty="0" smtClean="0"/>
            </a:br>
            <a:r>
              <a:rPr lang="ru-RU" dirty="0" smtClean="0"/>
              <a:t>дыхательных путей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Связь с количеством сопутствующих заболеваний и показателями физического функционирования человека.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2" y="1857364"/>
            <a:ext cx="33013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42" y="4439373"/>
            <a:ext cx="4000528" cy="241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 bwMode="auto">
          <a:xfrm>
            <a:off x="7381884" y="1357298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Оценка относительно </a:t>
            </a:r>
            <a:r>
              <a:rPr lang="ru-RU" b="1" dirty="0" err="1" smtClean="0">
                <a:solidFill>
                  <a:srgbClr val="0070C0"/>
                </a:solidFill>
              </a:rPr>
              <a:t>референтной</a:t>
            </a:r>
            <a:r>
              <a:rPr lang="ru-RU" b="1" dirty="0" smtClean="0">
                <a:solidFill>
                  <a:srgbClr val="0070C0"/>
                </a:solidFill>
              </a:rPr>
              <a:t> возрастной группы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381884" y="392906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Оценка вклада каждого показателя в результат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541993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615518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</a:t>
            </a:r>
            <a:r>
              <a:rPr lang="en-US" sz="2800" b="1" dirty="0" err="1" smtClean="0">
                <a:solidFill>
                  <a:srgbClr val="C00000"/>
                </a:solidFill>
              </a:rPr>
              <a:t>PhenoAge</a:t>
            </a:r>
            <a:r>
              <a:rPr lang="ru-RU" sz="2800" b="1" dirty="0" smtClean="0">
                <a:solidFill>
                  <a:srgbClr val="C00000"/>
                </a:solidFill>
              </a:rPr>
              <a:t> для гостей СКК «</a:t>
            </a:r>
            <a:r>
              <a:rPr lang="ru-RU" sz="2800" b="1" dirty="0" err="1" smtClean="0">
                <a:solidFill>
                  <a:srgbClr val="C00000"/>
                </a:solidFill>
              </a:rPr>
              <a:t>Мрия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026" y="1500174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Дизайн исследования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Измерение в начале и в конце отдыха</a:t>
            </a:r>
            <a:endParaRPr lang="ru-RU" dirty="0" smtClean="0"/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Размер группы</a:t>
            </a:r>
            <a:r>
              <a:rPr lang="en-US" dirty="0" smtClean="0"/>
              <a:t> 87 </a:t>
            </a:r>
            <a:r>
              <a:rPr lang="ru-RU" dirty="0" smtClean="0"/>
              <a:t>человек</a:t>
            </a:r>
            <a:endParaRPr lang="ru-RU" dirty="0" smtClean="0"/>
          </a:p>
          <a:p>
            <a:pPr marL="266700" indent="-174625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0541993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pheno_age_vs_age_ti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70" y="3071810"/>
            <a:ext cx="7072362" cy="37147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81818" y="1639661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Динамика профиля гостей СКК «</a:t>
            </a:r>
            <a:r>
              <a:rPr lang="ru-RU" b="1" dirty="0" err="1" smtClean="0">
                <a:solidFill>
                  <a:schemeClr val="accent5"/>
                </a:solidFill>
              </a:rPr>
              <a:t>Мрия</a:t>
            </a:r>
            <a:r>
              <a:rPr lang="ru-RU" b="1" dirty="0" smtClean="0">
                <a:solidFill>
                  <a:schemeClr val="accent5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о</a:t>
            </a:r>
            <a:r>
              <a:rPr lang="ru-RU" b="1" dirty="0" smtClean="0">
                <a:solidFill>
                  <a:schemeClr val="accent5"/>
                </a:solidFill>
              </a:rPr>
              <a:t>тносительно участников НН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398" y="2714620"/>
            <a:ext cx="4302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Динамика </a:t>
            </a:r>
            <a:r>
              <a:rPr lang="en-US" b="1" dirty="0" err="1" smtClean="0">
                <a:solidFill>
                  <a:schemeClr val="accent5"/>
                </a:solidFill>
              </a:rPr>
              <a:t>PhenoAge</a:t>
            </a:r>
            <a:r>
              <a:rPr lang="ru-RU" b="1" dirty="0" smtClean="0">
                <a:solidFill>
                  <a:schemeClr val="accent5"/>
                </a:solidFill>
              </a:rPr>
              <a:t> гостей СКК «</a:t>
            </a:r>
            <a:r>
              <a:rPr lang="ru-RU" b="1" dirty="0" err="1" smtClean="0">
                <a:solidFill>
                  <a:schemeClr val="accent5"/>
                </a:solidFill>
              </a:rPr>
              <a:t>Мрия</a:t>
            </a:r>
            <a:r>
              <a:rPr lang="ru-RU" b="1" dirty="0" smtClean="0">
                <a:solidFill>
                  <a:schemeClr val="accent5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з</a:t>
            </a:r>
            <a:r>
              <a:rPr lang="ru-RU" b="1" dirty="0" smtClean="0">
                <a:solidFill>
                  <a:schemeClr val="accent5"/>
                </a:solidFill>
              </a:rPr>
              <a:t>а время отдыха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21" name="Рисунок 20" descr="phenoage_global_shap_attemp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8942" y="2541155"/>
            <a:ext cx="4339413" cy="4031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81488" y="2928934"/>
            <a:ext cx="3767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Cognitive Clock V</a:t>
            </a:r>
          </a:p>
          <a:p>
            <a:r>
              <a:rPr lang="en-US" sz="2400" dirty="0" err="1" smtClean="0"/>
              <a:t>Krivonosov</a:t>
            </a:r>
            <a:r>
              <a:rPr lang="en-US" sz="2400" dirty="0" smtClean="0"/>
              <a:t> et al, 2024, UNN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9044014" cy="903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Биомаркеры возраста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по МРТ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0" y="1374775"/>
            <a:ext cx="5843629" cy="148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87494" y="3056266"/>
            <a:ext cx="3837081" cy="380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10508" y="3302597"/>
            <a:ext cx="5721048" cy="175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959275" y="5375744"/>
            <a:ext cx="5410872" cy="89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9044014" cy="903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Биомаркеры возраста</a:t>
            </a:r>
            <a:r>
              <a:rPr lang="en-US" sz="2800" b="1">
                <a:solidFill>
                  <a:srgbClr val="C00000"/>
                </a:solidFill>
              </a:rPr>
              <a:t> </a:t>
            </a:r>
            <a:r>
              <a:rPr lang="ru-RU" sz="2800" b="1">
                <a:solidFill>
                  <a:srgbClr val="C00000"/>
                </a:solidFill>
              </a:rPr>
              <a:t>мозга по ЭЭГ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9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12078" y="1920020"/>
            <a:ext cx="4594867" cy="180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205591" y="1767565"/>
            <a:ext cx="4085243" cy="296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23462" y="4924425"/>
            <a:ext cx="9124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5337494" y="889843"/>
            <a:ext cx="6359555" cy="5478423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400" b="1">
                <a:ea typeface="Euclid Circular B Medium"/>
                <a:cs typeface="Euclid Circular B Medium"/>
              </a:rPr>
              <a:t>Научное обоснование профилактической эффективности программ </a:t>
            </a:r>
          </a:p>
          <a:p>
            <a:pPr marL="0" indent="0" algn="ctr"/>
            <a:r>
              <a:rPr sz="1400" b="1">
                <a:ea typeface="Euclid Circular B Medium"/>
                <a:cs typeface="Euclid Circular B Medium"/>
              </a:rPr>
              <a:t>cанаторно-курортного Mriya Resort&amp;Spa 5*:</a:t>
            </a:r>
          </a:p>
          <a:p>
            <a:pPr marL="0" indent="0" algn="l"/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260"/>
              <a:buFont typeface="Wingdings"/>
              <a:buChar char="q"/>
            </a:pPr>
            <a:r>
              <a:rPr sz="1400">
                <a:ea typeface="Euclid Circular B Regular"/>
                <a:cs typeface="Euclid Circular B Regular"/>
              </a:rPr>
              <a:t>Разработка и апробация различных методик оценки биовозраста:</a:t>
            </a:r>
          </a:p>
          <a:p>
            <a:pPr marL="171450" indent="-171450">
              <a:buSzPts val="1260"/>
              <a:buFont typeface="Arial"/>
              <a:buChar char="•"/>
            </a:pPr>
            <a:r>
              <a:rPr sz="1400">
                <a:ea typeface="Euclid Circular B Regular"/>
                <a:cs typeface="Euclid Circular B Regular"/>
              </a:rPr>
              <a:t>Иммуновоспалительные часы на основе иммуноферментного анализа </a:t>
            </a:r>
          </a:p>
          <a:p>
            <a:pPr marL="171450" indent="-171450">
              <a:buSzPts val="1260"/>
              <a:buFont typeface="Arial"/>
              <a:buChar char="•"/>
            </a:pPr>
            <a:r>
              <a:rPr sz="1400">
                <a:ea typeface="Euclid Circular B Regular"/>
                <a:cs typeface="Euclid Circular B Regular"/>
              </a:rPr>
              <a:t>Комплексные ангио-часы (ЭКГ+СРПВ Васера+ЭХО КГ+ УЗДГ сонных артерий)</a:t>
            </a:r>
          </a:p>
          <a:p>
            <a:pPr marL="171450" indent="-171450">
              <a:buSzPts val="1260"/>
              <a:buFont typeface="Arial"/>
              <a:buChar char="•"/>
            </a:pPr>
            <a:r>
              <a:rPr sz="1400">
                <a:ea typeface="Euclid Circular B Regular"/>
                <a:cs typeface="Euclid Circular B Regular"/>
              </a:rPr>
              <a:t>Репродуктивные часы (КФУ им. Вернадского)</a:t>
            </a:r>
          </a:p>
          <a:p>
            <a:pPr marL="171450" indent="-171450">
              <a:buSzPts val="1260"/>
              <a:buFont typeface="Arial"/>
              <a:buChar char="•"/>
            </a:pPr>
            <a:r>
              <a:rPr sz="1400">
                <a:ea typeface="Euclid Circular B Regular"/>
                <a:cs typeface="Euclid Circular B Regular"/>
              </a:rPr>
              <a:t>Фенотипический возраст</a:t>
            </a:r>
          </a:p>
          <a:p>
            <a:pPr marL="171450" indent="-171450">
              <a:buSzPts val="1260"/>
              <a:buFont typeface="Arial"/>
              <a:buChar char="•"/>
            </a:pPr>
            <a:r>
              <a:rPr sz="1400">
                <a:ea typeface="Euclid Circular B Regular"/>
                <a:cs typeface="Euclid Circular B Regular"/>
              </a:rPr>
              <a:t>Когнитивные часы</a:t>
            </a:r>
          </a:p>
          <a:p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260"/>
              <a:buFont typeface="Wingdings"/>
              <a:buChar char="q"/>
            </a:pPr>
            <a:r>
              <a:rPr sz="1400">
                <a:ea typeface="Euclid Circular B Regular"/>
                <a:cs typeface="Euclid Circular B Regular"/>
              </a:rPr>
              <a:t>Объективное исследование профилактической эффективности программ санаторно-курортного комплекса Mriya Resort&amp;Spa 5*</a:t>
            </a:r>
          </a:p>
          <a:p>
            <a:pPr marL="285750" indent="-285750">
              <a:buSzPts val="1260"/>
              <a:buFont typeface="Wingdings"/>
              <a:buChar char="q"/>
            </a:pPr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260"/>
              <a:buFont typeface="Wingdings"/>
              <a:buChar char="q"/>
            </a:pPr>
            <a:r>
              <a:rPr sz="1400">
                <a:ea typeface="Euclid Circular B Regular"/>
                <a:cs typeface="Euclid Circular B Regular"/>
              </a:rPr>
              <a:t>Клиническое исследование эффективности ряда геротерапевтических препаратов и биологически активных добавок с геропротекторным эффектом. Внедрение совместно со Сбер показавших перспективность в отечественное профилактическое здравоохранение.</a:t>
            </a:r>
          </a:p>
          <a:p>
            <a:pPr marL="285750" indent="-285750">
              <a:buSzPts val="1260"/>
              <a:buFont typeface="Wingdings"/>
              <a:buChar char="q"/>
            </a:pPr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260"/>
              <a:buFont typeface="Wingdings"/>
              <a:buChar char="q"/>
            </a:pPr>
            <a:r>
              <a:rPr sz="1400">
                <a:ea typeface="Euclid Circular B Regular"/>
                <a:cs typeface="Euclid Circular B Regular"/>
              </a:rPr>
              <a:t>Аналитическая научно-исследовательская работа по подробной расшифровке результатов обследования на биовозраст и основу для составления персонализированных рекомендаций врача для клиента.</a:t>
            </a:r>
          </a:p>
          <a:p>
            <a:pPr marL="285750" indent="-285750">
              <a:buSzPts val="1260"/>
              <a:buFont typeface="Wingdings"/>
              <a:buChar char="q"/>
            </a:pPr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260"/>
              <a:buFont typeface="Wingdings"/>
              <a:buChar char="q"/>
            </a:pPr>
            <a:r>
              <a:rPr sz="1400">
                <a:ea typeface="Euclid Circular B Regular"/>
                <a:cs typeface="Euclid Circular B Regular"/>
              </a:rPr>
              <a:t>На основе оригинальных аналитических материалов на платформе GigaChatPro разработка рекомендательной системы – </a:t>
            </a:r>
            <a:r>
              <a:rPr sz="1400" b="1">
                <a:ea typeface="Euclid Circular B Regular"/>
                <a:cs typeface="Euclid Circular B Regular"/>
              </a:rPr>
              <a:t>персонального коуча MriyaGeroChat</a:t>
            </a:r>
            <a:r>
              <a:rPr sz="1400">
                <a:ea typeface="Euclid Circular B Regular"/>
                <a:cs typeface="Euclid Circular B Regular"/>
              </a:rPr>
              <a:t> для управления биологическим возрастом.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94951" y="3008969"/>
            <a:ext cx="4756557" cy="3323987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SzPts val="1260"/>
              <a:buFont typeface="Wingdings"/>
              <a:buChar char="q"/>
            </a:pPr>
            <a:r>
              <a:rPr sz="1400" b="1">
                <a:solidFill>
                  <a:srgbClr val="C00000"/>
                </a:solidFill>
                <a:ea typeface="Euclid Circular B Regular"/>
                <a:cs typeface="Euclid Circular B Regular"/>
              </a:rPr>
              <a:t>26 января 2024 года </a:t>
            </a:r>
            <a:r>
              <a:rPr sz="1400">
                <a:ea typeface="Euclid Circular B Regular"/>
                <a:cs typeface="Euclid Circular B Regular"/>
              </a:rPr>
              <a:t>Институт Активного Долголетия провел второе заседание Научного совета «Медицина здорового долголетия» на территории MRIYA Resort &amp; SPA.</a:t>
            </a:r>
          </a:p>
          <a:p>
            <a:pPr>
              <a:buSzPts val="1800"/>
            </a:pPr>
            <a:endParaRPr sz="1400">
              <a:ea typeface="Euclid Circular B Regular"/>
              <a:cs typeface="Euclid Circular B Regular"/>
            </a:endParaRPr>
          </a:p>
          <a:p>
            <a:pPr marL="285750" indent="-285750">
              <a:buSzPts val="1800"/>
              <a:buFont typeface="Wingdings"/>
              <a:buChar char="q"/>
            </a:pPr>
            <a:endParaRPr sz="1400">
              <a:ea typeface="Euclid Circular B Regular"/>
              <a:cs typeface="Euclid Circular B Regular"/>
            </a:endParaRPr>
          </a:p>
          <a:p>
            <a:pPr>
              <a:buSzPts val="1800"/>
            </a:pPr>
            <a:r>
              <a:rPr sz="1400">
                <a:ea typeface="Euclid Circular B Regular"/>
                <a:cs typeface="Euclid Circular B Regular"/>
              </a:rPr>
              <a:t>Подписано соглашение о научно-практическом сотрудничестве между Mriya Resort &amp; SPA и ННГУ им. Н.И. Лобачевского (Нижний Новгород), предметом которого является сотрудничество сторон по организации, проведению мероприятий в сфере создания и трансфера технологий в области активного долголетия, в том числе, разработки и апробации биомаркеров старения и возраст-ассоциированных заболеваний, больших языковых моделей и экспертно-рекомендательных систем</a:t>
            </a:r>
            <a:endParaRPr sz="2400">
              <a:ea typeface="Euclid Circular B Regular"/>
              <a:cs typeface="Euclid Circular B Regular"/>
            </a:endParaRPr>
          </a:p>
        </p:txBody>
      </p:sp>
      <p:pic>
        <p:nvPicPr>
          <p:cNvPr id="91" name="Picture 91"/>
          <p:cNvPicPr/>
          <p:nvPr/>
        </p:nvPicPr>
        <p:blipFill>
          <a:blip r:embed="rId2" cstate="print"/>
          <a:srcRect l="1922" t="24977" b="22344"/>
          <a:stretch/>
        </p:blipFill>
        <p:spPr>
          <a:xfrm>
            <a:off x="599560" y="1015678"/>
            <a:ext cx="4426833" cy="1584910"/>
          </a:xfrm>
          <a:prstGeom prst="round2DiagRect">
            <a:avLst>
              <a:gd name="adj1" fmla="val 16667"/>
              <a:gd name="adj2" fmla="val 0"/>
            </a:avLst>
          </a:prstGeom>
          <a:ln w="12700">
            <a:solidFill>
              <a:srgbClr val="FFFFFF"/>
            </a:solidFill>
            <a:prstDash val="solid"/>
          </a:ln>
        </p:spPr>
      </p:pic>
      <p:sp>
        <p:nvSpPr>
          <p:cNvPr id="5" name="Google Shape;432;p9"/>
          <p:cNvSpPr txBox="1">
            <a:spLocks/>
          </p:cNvSpPr>
          <p:nvPr/>
        </p:nvSpPr>
        <p:spPr>
          <a:xfrm>
            <a:off x="521074" y="-71462"/>
            <a:ext cx="6932247" cy="107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lang="ru-RU" sz="2400" dirty="0" smtClean="0">
                <a:solidFill>
                  <a:srgbClr val="C00000"/>
                </a:solidFill>
                <a:ea typeface="+mj-ea"/>
                <a:cs typeface="+mj-cs"/>
              </a:rPr>
              <a:t>ННГУ - МРИЯ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08562" y="1437717"/>
            <a:ext cx="6473386" cy="94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Биологические часы, основанные на когнитивных тестах</a:t>
            </a:r>
            <a:endParaRPr lang="en-US" sz="2000" b="0"/>
          </a:p>
          <a:p>
            <a:pPr>
              <a:defRPr/>
            </a:pPr>
            <a:r>
              <a:rPr lang="en-US"/>
              <a:t/>
            </a:r>
            <a:br>
              <a:rPr lang="en-US"/>
            </a:br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370705" y="1883614"/>
            <a:ext cx="32141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buFont typeface="Arial"/>
              <a:buChar char="•"/>
              <a:defRPr/>
            </a:pPr>
            <a:r>
              <a:rPr lang="ru-RU" sz="1400"/>
              <a:t>Онлайн-система для оценки когнитивного возраста доступна онлайн всем желающим для прохождения на компьютере по ссылке:</a:t>
            </a:r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21419" y="1899028"/>
            <a:ext cx="7596939" cy="391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qrcoder.ru/code/?https%3A%2F%2Fdpm-ageing.unn.ru%2Fcognitive-age-v3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25912" y="3063795"/>
            <a:ext cx="3000453" cy="3000453"/>
          </a:xfrm>
          <a:prstGeom prst="rect">
            <a:avLst/>
          </a:prstGeom>
          <a:noFill/>
        </p:spPr>
      </p:pic>
      <p:pic>
        <p:nvPicPr>
          <p:cNvPr id="1512358206" name="Google Shape;6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988794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1769965" name="Заголовок 1"/>
          <p:cNvSpPr>
            <a:spLocks noGrp="1"/>
          </p:cNvSpPr>
          <p:nvPr/>
        </p:nvSpPr>
        <p:spPr bwMode="auto">
          <a:xfrm>
            <a:off x="477078" y="268926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Когнитивные часы</a:t>
            </a:r>
            <a:endParaRPr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4332" y="1000108"/>
            <a:ext cx="321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</a:rPr>
              <a:t>Онлайн-система</a:t>
            </a:r>
            <a:r>
              <a:rPr lang="ru-RU" sz="1600" b="1" dirty="0">
                <a:solidFill>
                  <a:srgbClr val="0070C0"/>
                </a:solidFill>
              </a:rPr>
              <a:t> для оценки когнитивного </a:t>
            </a:r>
            <a:r>
              <a:rPr lang="ru-RU" sz="1600" b="1" dirty="0" smtClean="0">
                <a:solidFill>
                  <a:srgbClr val="0070C0"/>
                </a:solidFill>
              </a:rPr>
              <a:t>возраста</a:t>
            </a:r>
            <a:endParaRPr sz="2000" b="1">
              <a:solidFill>
                <a:srgbClr val="0070C0"/>
              </a:solidFill>
            </a:endParaRPr>
          </a:p>
        </p:txBody>
      </p:sp>
      <p:pic>
        <p:nvPicPr>
          <p:cNvPr id="2053" name="Picture 5" descr="http://qrcoder.ru/code/?https%3A%2F%2Fdpm-ageing.unn.ru%2Fcognitive-age-v3%2F&amp;4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6460" y="1555399"/>
            <a:ext cx="3000453" cy="300045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4484" y="1859777"/>
            <a:ext cx="3700837" cy="1279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1982" y="945239"/>
            <a:ext cx="3858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Простейшие логические тесты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Тесты на различение оттенков цвета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 bwMode="auto">
          <a:xfrm>
            <a:off x="3881422" y="4500570"/>
            <a:ext cx="3579806" cy="1840026"/>
            <a:chOff x="4495680" y="1077840"/>
            <a:chExt cx="4562280" cy="2415240"/>
          </a:xfrm>
        </p:grpSpPr>
        <p:pic>
          <p:nvPicPr>
            <p:cNvPr id="14" name="Google Shape;71;p14"/>
            <p:cNvPicPr/>
            <p:nvPr/>
          </p:nvPicPr>
          <p:blipFill>
            <a:blip r:embed="rId5" cstate="print"/>
            <a:stretch/>
          </p:blipFill>
          <p:spPr bwMode="auto">
            <a:xfrm>
              <a:off x="6705000" y="2291400"/>
              <a:ext cx="2352960" cy="120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Google Shape;73;p14"/>
            <p:cNvPicPr/>
            <p:nvPr/>
          </p:nvPicPr>
          <p:blipFill>
            <a:blip r:embed="rId6" cstate="print"/>
            <a:stretch/>
          </p:blipFill>
          <p:spPr bwMode="auto">
            <a:xfrm>
              <a:off x="6705000" y="1083960"/>
              <a:ext cx="2352960" cy="115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Google Shape;74;p14"/>
            <p:cNvPicPr/>
            <p:nvPr/>
          </p:nvPicPr>
          <p:blipFill>
            <a:blip r:embed="rId7" cstate="print"/>
            <a:srcRect l="2096" r="1227"/>
            <a:stretch/>
          </p:blipFill>
          <p:spPr bwMode="auto">
            <a:xfrm>
              <a:off x="4495680" y="2291400"/>
              <a:ext cx="2180160" cy="1201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Google Shape;75;p14"/>
            <p:cNvPicPr/>
            <p:nvPr/>
          </p:nvPicPr>
          <p:blipFill>
            <a:blip r:embed="rId8" cstate="print"/>
            <a:stretch/>
          </p:blipFill>
          <p:spPr bwMode="auto">
            <a:xfrm>
              <a:off x="4495680" y="1077840"/>
              <a:ext cx="2180160" cy="1164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TextBox 18"/>
          <p:cNvSpPr txBox="1"/>
          <p:nvPr/>
        </p:nvSpPr>
        <p:spPr bwMode="auto">
          <a:xfrm>
            <a:off x="3848226" y="3538907"/>
            <a:ext cx="381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Тест Струпа – принятие решений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условиях когнитивного конфликта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2906" y="1515343"/>
            <a:ext cx="3074686" cy="24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 bwMode="auto">
          <a:xfrm>
            <a:off x="8514688" y="938144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модели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25687" y="4626161"/>
            <a:ext cx="3450241" cy="168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 bwMode="auto">
          <a:xfrm>
            <a:off x="8518232" y="3982600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Объяснимость  акселерации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" name="Заголовок 1"/>
          <p:cNvSpPr>
            <a:spLocks noGrp="1"/>
          </p:cNvSpPr>
          <p:nvPr/>
        </p:nvSpPr>
        <p:spPr bwMode="auto">
          <a:xfrm>
            <a:off x="452399" y="142852"/>
            <a:ext cx="8786874" cy="571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Когнитивные часы</a:t>
            </a:r>
            <a:r>
              <a:rPr sz="3200" b="1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V (</a:t>
            </a:r>
            <a:r>
              <a:rPr sz="3200" b="1" smtClean="0">
                <a:solidFill>
                  <a:srgbClr val="C00000"/>
                </a:solidFill>
              </a:rPr>
              <a:t>3.0</a:t>
            </a:r>
            <a:r>
              <a:rPr lang="en-US" sz="3200" b="1" dirty="0" smtClean="0">
                <a:solidFill>
                  <a:srgbClr val="C00000"/>
                </a:solidFill>
              </a:rPr>
              <a:t>)</a:t>
            </a:r>
            <a:endParaRPr sz="3200" b="1">
              <a:solidFill>
                <a:srgbClr val="C00000"/>
              </a:solidFill>
            </a:endParaRPr>
          </a:p>
        </p:txBody>
      </p:sp>
      <p:pic>
        <p:nvPicPr>
          <p:cNvPr id="26" name="Google Shape;69;p1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9239272" y="214290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/>
          <a:stretch/>
        </p:blipFill>
        <p:spPr bwMode="auto">
          <a:xfrm>
            <a:off x="10739470" y="142852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Google Shape;72;p14"/>
          <p:cNvPicPr/>
          <p:nvPr/>
        </p:nvPicPr>
        <p:blipFill>
          <a:blip r:embed="rId13" cstate="print"/>
          <a:stretch/>
        </p:blipFill>
        <p:spPr bwMode="auto">
          <a:xfrm>
            <a:off x="523836" y="5357826"/>
            <a:ext cx="2614543" cy="1010172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76;p14"/>
          <p:cNvSpPr/>
          <p:nvPr/>
        </p:nvSpPr>
        <p:spPr bwMode="auto">
          <a:xfrm>
            <a:off x="452398" y="4714884"/>
            <a:ext cx="316476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b="1" strike="noStrike" spc="-1" dirty="0" err="1">
                <a:solidFill>
                  <a:schemeClr val="accent5"/>
                </a:solidFill>
                <a:ea typeface="Times New Roman"/>
              </a:rPr>
              <a:t>Тест</a:t>
            </a:r>
            <a:r>
              <a:rPr lang="en-US" b="1" strike="noStrike" spc="-1" dirty="0">
                <a:solidFill>
                  <a:schemeClr val="accent5"/>
                </a:solidFill>
                <a:ea typeface="Times New Roman"/>
              </a:rPr>
              <a:t> 1back, SM 1 back</a:t>
            </a:r>
            <a:endParaRPr lang="en-US" b="0" strike="noStrike" spc="-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9" y="268927"/>
            <a:ext cx="9638472" cy="1065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Объяснимость методов ИИ (</a:t>
            </a:r>
            <a:r>
              <a:rPr lang="en-US" sz="3200" b="1" dirty="0">
                <a:solidFill>
                  <a:srgbClr val="C00000"/>
                </a:solidFill>
              </a:rPr>
              <a:t>XAI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  <a:endParaRPr sz="3200" b="1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75910" y="1343165"/>
            <a:ext cx="113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/>
            </a:r>
            <a:br>
              <a:rPr lang="en-US"/>
            </a:br>
            <a:endParaRPr 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425269" y="1560688"/>
            <a:ext cx="3936796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Глобальная объяснимость:</a:t>
            </a:r>
            <a:endParaRPr lang="en-US" sz="200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494109" y="3039444"/>
            <a:ext cx="2181809" cy="258532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SHAP</a:t>
            </a:r>
            <a:r>
              <a:rPr lang="ru-RU"/>
              <a:t>-значения показывают суммарный вклад признаков в изменение возраста </a:t>
            </a:r>
            <a:br>
              <a:rPr lang="ru-RU"/>
            </a:br>
            <a:r>
              <a:rPr lang="ru-RU"/>
              <a:t>(относительно среднего предсказанного возраста</a:t>
            </a:r>
            <a:r>
              <a:rPr lang="ru-RU" sz="1600"/>
              <a:t>)</a:t>
            </a:r>
            <a:endParaRPr lang="en-US" sz="1600"/>
          </a:p>
        </p:txBody>
      </p:sp>
      <p:pic>
        <p:nvPicPr>
          <p:cNvPr id="15" name="Рисунок 14" descr="IMG_20240721_205309_898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37719" y="1990963"/>
            <a:ext cx="9186030" cy="4119360"/>
          </a:xfrm>
          <a:prstGeom prst="rect">
            <a:avLst/>
          </a:prstGeom>
        </p:spPr>
      </p:pic>
      <p:pic>
        <p:nvPicPr>
          <p:cNvPr id="2026671675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51831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75910" y="1343165"/>
            <a:ext cx="113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/>
            </a:r>
            <a:br>
              <a:rPr lang="en-US"/>
            </a:b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4112" y="2216649"/>
            <a:ext cx="11640621" cy="33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516018" y="1602400"/>
            <a:ext cx="3996166" cy="39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Локальная объяснимость:</a:t>
            </a:r>
            <a:endParaRPr sz="20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88360" y="5657671"/>
            <a:ext cx="6346004" cy="92333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70C0"/>
                </a:solidFill>
              </a:rPr>
              <a:t>SHAP</a:t>
            </a:r>
            <a:r>
              <a:rPr lang="ru-RU" b="1">
                <a:solidFill>
                  <a:srgbClr val="0070C0"/>
                </a:solidFill>
              </a:rPr>
              <a:t>-значения показывают, как конкретные значения конкретных признаков влияют на итоговое предсказание возраста для конкретного человека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1097643010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038658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8539529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8" y="268926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Объяснимость методов ИИ (</a:t>
            </a:r>
            <a:r>
              <a:rPr lang="en-US" sz="3200" b="1" dirty="0">
                <a:solidFill>
                  <a:srgbClr val="C00000"/>
                </a:solidFill>
              </a:rPr>
              <a:t>XAI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  <a:endParaRPr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9" y="268927"/>
            <a:ext cx="9638472" cy="1065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</a:rPr>
              <a:t>Интерпретация</a:t>
            </a:r>
            <a:endParaRPr sz="3200" b="1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75910" y="1343165"/>
            <a:ext cx="1135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/>
            </a:r>
            <a:br>
              <a:rPr lang="en-US"/>
            </a:br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3626" y="1730108"/>
            <a:ext cx="5144005" cy="2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54249" y="2065105"/>
            <a:ext cx="6684142" cy="341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5523" y="4212407"/>
            <a:ext cx="4182239" cy="23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2851785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349452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615518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Результаты </a:t>
            </a:r>
            <a:r>
              <a:rPr lang="en-US" sz="2800" b="1" dirty="0" smtClean="0">
                <a:solidFill>
                  <a:srgbClr val="C00000"/>
                </a:solidFill>
              </a:rPr>
              <a:t>Cognitive Age-V</a:t>
            </a:r>
            <a:r>
              <a:rPr lang="ru-RU" sz="2800" b="1" dirty="0" smtClean="0">
                <a:solidFill>
                  <a:srgbClr val="C00000"/>
                </a:solidFill>
              </a:rPr>
              <a:t> для гостей СКК «</a:t>
            </a:r>
            <a:r>
              <a:rPr lang="ru-RU" sz="2800" b="1" dirty="0" err="1" smtClean="0">
                <a:solidFill>
                  <a:srgbClr val="C00000"/>
                </a:solidFill>
              </a:rPr>
              <a:t>Мрия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026" y="1500174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Дизайн исследования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Измерение в начале и в конце отдыха</a:t>
            </a:r>
            <a:endParaRPr lang="ru-RU" dirty="0" smtClean="0"/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Размер группы 72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0541993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ognitive_age_vs_age_ti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5868" y="2928934"/>
            <a:ext cx="6858049" cy="3429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0489" y="2854107"/>
            <a:ext cx="314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Профиль гостей СКК «</a:t>
            </a:r>
            <a:r>
              <a:rPr lang="ru-RU" b="1" dirty="0" err="1" smtClean="0">
                <a:solidFill>
                  <a:schemeClr val="accent5"/>
                </a:solidFill>
              </a:rPr>
              <a:t>Мрия</a:t>
            </a:r>
            <a:r>
              <a:rPr lang="ru-RU" b="1" dirty="0" smtClean="0">
                <a:solidFill>
                  <a:schemeClr val="accent5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о</a:t>
            </a:r>
            <a:r>
              <a:rPr lang="ru-RU" b="1" dirty="0" smtClean="0">
                <a:solidFill>
                  <a:schemeClr val="accent5"/>
                </a:solidFill>
              </a:rPr>
              <a:t>тносительно участников НН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2375" y="2214554"/>
            <a:ext cx="4953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Динамика </a:t>
            </a:r>
            <a:r>
              <a:rPr lang="en-US" b="1" dirty="0" smtClean="0">
                <a:solidFill>
                  <a:schemeClr val="accent5"/>
                </a:solidFill>
              </a:rPr>
              <a:t>Cognitive Age - V</a:t>
            </a:r>
            <a:r>
              <a:rPr lang="ru-RU" b="1" dirty="0" smtClean="0">
                <a:solidFill>
                  <a:schemeClr val="accent5"/>
                </a:solidFill>
              </a:rPr>
              <a:t> гостей СКК «</a:t>
            </a:r>
            <a:r>
              <a:rPr lang="ru-RU" b="1" dirty="0" err="1" smtClean="0">
                <a:solidFill>
                  <a:schemeClr val="accent5"/>
                </a:solidFill>
              </a:rPr>
              <a:t>Мрия</a:t>
            </a:r>
            <a:r>
              <a:rPr lang="ru-RU" b="1" dirty="0" smtClean="0">
                <a:solidFill>
                  <a:schemeClr val="accent5"/>
                </a:solidFill>
              </a:rPr>
              <a:t>»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з</a:t>
            </a:r>
            <a:r>
              <a:rPr lang="ru-RU" b="1" dirty="0" smtClean="0">
                <a:solidFill>
                  <a:schemeClr val="accent5"/>
                </a:solidFill>
              </a:rPr>
              <a:t>а время отдыха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6" name="Рисунок 15" descr="cage_global_shap_attempts_per_te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084" y="3571876"/>
            <a:ext cx="5000660" cy="286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167174" y="2928934"/>
            <a:ext cx="422904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Angio</a:t>
            </a:r>
            <a:r>
              <a:rPr lang="en-US" sz="4000" dirty="0" smtClean="0">
                <a:solidFill>
                  <a:srgbClr val="C00000"/>
                </a:solidFill>
              </a:rPr>
              <a:t>-age</a:t>
            </a:r>
          </a:p>
          <a:p>
            <a:r>
              <a:rPr lang="en-US" sz="2800" dirty="0" err="1" smtClean="0"/>
              <a:t>Yusipov</a:t>
            </a:r>
            <a:r>
              <a:rPr lang="en-US" sz="2800" dirty="0" smtClean="0"/>
              <a:t> et al., UNN for </a:t>
            </a:r>
            <a:r>
              <a:rPr lang="en-US" sz="2800" dirty="0" err="1" smtClean="0"/>
              <a:t>Sber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928802"/>
            <a:ext cx="6167438" cy="174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040" y="4000504"/>
            <a:ext cx="54807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3190" y="1785926"/>
            <a:ext cx="4951336" cy="192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6447" y="3929066"/>
            <a:ext cx="6005553" cy="172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B359C5-47B1-8F31-3F3E-825016B9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8EB367-F7F6-5889-624F-32DDBE404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4846" y="1535727"/>
            <a:ext cx="5787154" cy="5322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500189-CC80-A5CA-F872-2153E7C96F1F}"/>
              </a:ext>
            </a:extLst>
          </p:cNvPr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Наборы данных и ассоциации с возрастом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095C0-4B62-5451-C393-E10CE0BF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017ED01-2D00-78C4-FA24-3AE6CBA2BC4C}"/>
              </a:ext>
            </a:extLst>
          </p:cNvPr>
          <p:cNvSpPr/>
          <p:nvPr/>
        </p:nvSpPr>
        <p:spPr>
          <a:xfrm>
            <a:off x="855629" y="2308991"/>
            <a:ext cx="4500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Для разных групп данных количество сэмплов с соответствующими признаками различается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6CA626-DA59-C70A-CE27-9019A2E1759C}"/>
              </a:ext>
            </a:extLst>
          </p:cNvPr>
          <p:cNvSpPr txBox="1"/>
          <p:nvPr/>
        </p:nvSpPr>
        <p:spPr>
          <a:xfrm>
            <a:off x="93731" y="523220"/>
            <a:ext cx="104825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Рассматривается 6 основных групп данных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Антропометрия (рост, вес, объем талии, ИМТ)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бщий анализ крови (содержание разных типов клеток в общем объеме крови)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иохимия крови (содержание липопротеинов, глюкозы, белков)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лектрокардиография (ЧСС и длительности основных волн и интервалов)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Сфигмография (скорость пульсовой волны, давление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Э</a:t>
            </a:r>
            <a:r>
              <a:rPr lang="ru-RU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хокардиография (числовые метрики разных отделов сердца) 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0B1A05-7D77-5D32-3650-062CCDEE2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884912"/>
            <a:ext cx="6211295" cy="36988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53E726-62B2-6A9E-D9D0-E01A057FFCA8}"/>
              </a:ext>
            </a:extLst>
          </p:cNvPr>
          <p:cNvSpPr txBox="1"/>
          <p:nvPr/>
        </p:nvSpPr>
        <p:spPr>
          <a:xfrm>
            <a:off x="7360488" y="655650"/>
            <a:ext cx="412761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Признаки из разных групп по-разному коррелированы с возрастом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Наиболее коррелированы с возрастом </a:t>
            </a:r>
            <a:r>
              <a:rPr lang="ru-RU" sz="12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</a:rPr>
              <a:t>показатели разных скоростей пульсовой волны (сфигмография), толщины интима-медиа сонной артерии и бифуркации (эхокардиография)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9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74BE88-F21B-BF26-E2A6-89C42AF4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9D151A-0A9A-E2C6-6F5C-ABC4587F2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3391" y="4071942"/>
            <a:ext cx="2207137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31573E6-C613-BA12-A64B-D68B13BFD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370" y="785794"/>
            <a:ext cx="2062595" cy="26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D3ED90-B3E6-DA97-F921-4EFFF2BA03C5}"/>
              </a:ext>
            </a:extLst>
          </p:cNvPr>
          <p:cNvSpPr txBox="1"/>
          <p:nvPr/>
        </p:nvSpPr>
        <p:spPr>
          <a:xfrm>
            <a:off x="7312130" y="262574"/>
            <a:ext cx="41276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модели оценки возраста для лучших показателей </a:t>
            </a:r>
            <a:endParaRPr lang="en-US" sz="14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C7EB66-0FB8-4331-6BBD-E42DFC503329}"/>
              </a:ext>
            </a:extLst>
          </p:cNvPr>
          <p:cNvSpPr txBox="1"/>
          <p:nvPr/>
        </p:nvSpPr>
        <p:spPr>
          <a:xfrm>
            <a:off x="-1" y="0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Модели оценки возраста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8F09C-000C-4E0F-B110-3D61CC8D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76E720-4F3B-D120-15A6-E6E60D099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88" y="1214422"/>
            <a:ext cx="5986097" cy="55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E7E51F-05F5-BC2B-1622-D8634FC5DBC0}"/>
              </a:ext>
            </a:extLst>
          </p:cNvPr>
          <p:cNvSpPr txBox="1"/>
          <p:nvPr/>
        </p:nvSpPr>
        <p:spPr>
          <a:xfrm>
            <a:off x="953898" y="747982"/>
            <a:ext cx="6159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Результаты моделей оценки возраста для 6 групп показателей</a:t>
            </a:r>
            <a:endParaRPr lang="en-US" sz="14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A82DD0-D2A9-A7D8-99C8-1ED0A47C4FDE}"/>
              </a:ext>
            </a:extLst>
          </p:cNvPr>
          <p:cNvSpPr txBox="1"/>
          <p:nvPr/>
        </p:nvSpPr>
        <p:spPr>
          <a:xfrm>
            <a:off x="7312130" y="3464135"/>
            <a:ext cx="412761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модели оценки возраста для показателей характеризующих сосудистую жесткость </a:t>
            </a:r>
            <a:endParaRPr lang="en-US" sz="12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B3E7B6-DFA9-18A5-8B0A-4B3B1990BBB7}"/>
              </a:ext>
            </a:extLst>
          </p:cNvPr>
          <p:cNvSpPr txBox="1"/>
          <p:nvPr/>
        </p:nvSpPr>
        <p:spPr>
          <a:xfrm>
            <a:off x="10354900" y="5764186"/>
            <a:ext cx="1819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KDE – Train/Validation</a:t>
            </a:r>
            <a:br>
              <a:rPr lang="en-US" sz="12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1200" i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Scatter – Test </a:t>
            </a:r>
          </a:p>
        </p:txBody>
      </p:sp>
    </p:spTree>
    <p:extLst>
      <p:ext uri="{BB962C8B-B14F-4D97-AF65-F5344CB8AC3E}">
        <p14:creationId xmlns:p14="http://schemas.microsoft.com/office/powerpoint/2010/main" xmlns="" val="2693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"/>
          <p:cNvSpPr/>
          <p:nvPr/>
        </p:nvSpPr>
        <p:spPr>
          <a:xfrm>
            <a:off x="3563425" y="1477300"/>
            <a:ext cx="3068400" cy="4452030"/>
          </a:xfrm>
          <a:prstGeom prst="roundRect">
            <a:avLst>
              <a:gd name="adj" fmla="val 4139"/>
            </a:avLst>
          </a:prstGeom>
          <a:gradFill>
            <a:gsLst>
              <a:gs pos="0">
                <a:srgbClr val="3176EE">
                  <a:alpha val="8627"/>
                </a:srgbClr>
              </a:gs>
              <a:gs pos="100000">
                <a:srgbClr val="113D8A">
                  <a:alpha val="8627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9"/>
          <p:cNvSpPr txBox="1"/>
          <p:nvPr/>
        </p:nvSpPr>
        <p:spPr>
          <a:xfrm>
            <a:off x="3826819" y="3929157"/>
            <a:ext cx="26535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"/>
          <p:cNvSpPr/>
          <p:nvPr/>
        </p:nvSpPr>
        <p:spPr>
          <a:xfrm>
            <a:off x="355600" y="1464450"/>
            <a:ext cx="3132900" cy="4464880"/>
          </a:xfrm>
          <a:prstGeom prst="roundRect">
            <a:avLst>
              <a:gd name="adj" fmla="val 463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9"/>
          <p:cNvSpPr txBox="1"/>
          <p:nvPr/>
        </p:nvSpPr>
        <p:spPr>
          <a:xfrm>
            <a:off x="565325" y="1668375"/>
            <a:ext cx="2797500" cy="16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ru-RU" sz="1300" b="1" i="0" u="none" strike="noStrike" cap="none" dirty="0">
                <a:ea typeface="Arial"/>
                <a:cs typeface="Arial"/>
                <a:sym typeface="Arial"/>
              </a:rPr>
              <a:t>Зачем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27000" indent="-127000" rtl="0">
              <a:spcBef>
                <a:spcPts val="300"/>
              </a:spcBef>
              <a:buSzPts val="1200"/>
              <a:buFont typeface="Arial"/>
              <a:buChar char="•"/>
            </a:pP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Разработать высокотехнологичные инструменты оценки риска раннего развития </a:t>
            </a:r>
            <a:r>
              <a:rPr lang="ru-RU" sz="1200" b="0" i="0" u="none" strike="noStrike" cap="none" dirty="0" err="1">
                <a:ea typeface="Arial"/>
                <a:cs typeface="Arial"/>
                <a:sym typeface="Arial"/>
              </a:rPr>
              <a:t>возраст-зависимых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ym typeface="Arial"/>
              </a:rPr>
              <a:t>заболеваний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Создать рекомендательную систему  LLM и сформировать программу  Управления возрастом 24/365</a:t>
            </a:r>
            <a:endParaRPr sz="1200" b="0" i="0" u="none" strike="noStrike" cap="none"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9"/>
          <p:cNvCxnSpPr/>
          <p:nvPr/>
        </p:nvCxnSpPr>
        <p:spPr>
          <a:xfrm>
            <a:off x="571499" y="3365089"/>
            <a:ext cx="2692500" cy="132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Google Shape;411;p9"/>
          <p:cNvSpPr txBox="1"/>
          <p:nvPr/>
        </p:nvSpPr>
        <p:spPr>
          <a:xfrm>
            <a:off x="3625564" y="1574450"/>
            <a:ext cx="29262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ru-RU" sz="1300" b="1" i="0" u="none" strike="noStrike" cap="none" dirty="0">
                <a:ea typeface="Arial"/>
                <a:cs typeface="Arial"/>
                <a:sym typeface="Arial"/>
              </a:rPr>
              <a:t>Что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E4B6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ea typeface="Arial"/>
                <a:cs typeface="Arial"/>
                <a:sym typeface="Arial"/>
              </a:rPr>
              <a:t>Совмещаем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 технологии </a:t>
            </a:r>
            <a:r>
              <a:rPr lang="ru-RU" sz="1200" b="1" i="0" u="none" strike="noStrike" cap="none" dirty="0">
                <a:ea typeface="Arial"/>
                <a:cs typeface="Arial"/>
                <a:sym typeface="Arial"/>
              </a:rPr>
              <a:t>объяснимого ИИ, GPT-модели 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и многоуровневые информативные </a:t>
            </a:r>
            <a:r>
              <a:rPr lang="ru-RU" sz="1200" b="0" i="0" u="none" strike="noStrike" cap="none" dirty="0" err="1">
                <a:ea typeface="Arial"/>
                <a:cs typeface="Arial"/>
                <a:sym typeface="Arial"/>
              </a:rPr>
              <a:t>биомаркеры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 состояния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1" i="0" u="none" strike="noStrike" cap="none" dirty="0" err="1">
                <a:ea typeface="Arial"/>
                <a:cs typeface="Arial"/>
                <a:sym typeface="Arial"/>
              </a:rPr>
              <a:t>сердечно-сосудистой</a:t>
            </a:r>
            <a:r>
              <a:rPr lang="ru-RU" sz="1200" b="1" i="0" u="none" strike="noStrike" cap="none" dirty="0">
                <a:ea typeface="Arial"/>
                <a:cs typeface="Arial"/>
                <a:sym typeface="Arial"/>
              </a:rPr>
              <a:t> системы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1" i="0" u="none" strike="noStrike" cap="none" dirty="0">
                <a:ea typeface="Arial"/>
                <a:cs typeface="Arial"/>
                <a:sym typeface="Arial"/>
              </a:rPr>
              <a:t>иммунной системы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27000" marR="0" lvl="0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1" i="0" u="none" strike="noStrike" cap="none" dirty="0">
                <a:ea typeface="Arial"/>
                <a:cs typeface="Arial"/>
                <a:sym typeface="Arial"/>
              </a:rPr>
              <a:t>когнитивных функций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"/>
              <a:buNone/>
            </a:pPr>
            <a:endParaRPr sz="1200" b="1" i="0" u="none" strike="noStrike" cap="none"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621394" y="3643314"/>
            <a:ext cx="2831400" cy="170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174625" indent="-174625">
              <a:buSzPts val="2400"/>
              <a:buFont typeface="Arial" pitchFamily="34" charset="0"/>
              <a:buChar char="•"/>
              <a:defRPr/>
            </a:pPr>
            <a:r>
              <a:rPr lang="ru-RU" sz="1200" dirty="0" err="1" smtClean="0"/>
              <a:t>Скриниг-диагностика</a:t>
            </a:r>
            <a:r>
              <a:rPr lang="ru-RU" sz="1200" dirty="0" smtClean="0"/>
              <a:t> сердечно сосудистой </a:t>
            </a:r>
            <a:r>
              <a:rPr lang="ru-RU" sz="1200" dirty="0" smtClean="0"/>
              <a:t>системы</a:t>
            </a:r>
          </a:p>
          <a:p>
            <a:pPr marL="174625" indent="-174625">
              <a:buSzPts val="2400"/>
              <a:buFont typeface="Arial" pitchFamily="34" charset="0"/>
              <a:buChar char="•"/>
              <a:defRPr/>
            </a:pPr>
            <a:r>
              <a:rPr lang="ru-RU" sz="1200" dirty="0" smtClean="0"/>
              <a:t>более 30% преждевременной смертности (в трудоспособном возрасте) в РФ вызвано </a:t>
            </a:r>
            <a:r>
              <a:rPr lang="ru-RU" sz="1200" dirty="0" err="1" smtClean="0"/>
              <a:t>сердечно-сосудистыми</a:t>
            </a:r>
            <a:r>
              <a:rPr lang="ru-RU" sz="1200" dirty="0" smtClean="0"/>
              <a:t> </a:t>
            </a:r>
            <a:r>
              <a:rPr lang="ru-RU" sz="1200" dirty="0" smtClean="0"/>
              <a:t>патологиями</a:t>
            </a:r>
            <a:endParaRPr lang="ru-RU" sz="1200" dirty="0" smtClean="0"/>
          </a:p>
          <a:p>
            <a:pPr marL="174625" indent="-174625">
              <a:buSzPts val="2400"/>
              <a:buFont typeface="Arial" pitchFamily="34" charset="0"/>
              <a:buChar char="•"/>
              <a:defRPr/>
            </a:pPr>
            <a:r>
              <a:rPr lang="ru-RU" sz="1200" dirty="0" smtClean="0"/>
              <a:t>Более 70</a:t>
            </a:r>
            <a:r>
              <a:rPr lang="ru-RU" sz="1200" dirty="0" smtClean="0"/>
              <a:t>% случаев </a:t>
            </a:r>
            <a:r>
              <a:rPr lang="ru-RU" sz="1200" dirty="0" smtClean="0"/>
              <a:t>– предотвратимо</a:t>
            </a:r>
            <a:endParaRPr lang="ru-RU" sz="1200" dirty="0" smtClean="0">
              <a:latin typeface="Arial"/>
            </a:endParaRPr>
          </a:p>
          <a:p>
            <a:pPr marL="174625" indent="-174625">
              <a:buSzPts val="2400"/>
              <a:buFont typeface="Arial" pitchFamily="34" charset="0"/>
              <a:buChar char="•"/>
              <a:defRPr/>
            </a:pPr>
            <a:r>
              <a:rPr lang="ru-RU" sz="1200" b="0" i="0" u="none" strike="noStrike" cap="none" dirty="0" smtClean="0">
                <a:ea typeface="Arial"/>
                <a:cs typeface="Arial"/>
                <a:sym typeface="Arial"/>
              </a:rPr>
              <a:t>Новые продукты</a:t>
            </a:r>
            <a:r>
              <a:rPr lang="ru-RU" sz="1200" dirty="0" smtClean="0">
                <a:ea typeface="Arial"/>
                <a:cs typeface="Arial"/>
                <a:sym typeface="Arial"/>
              </a:rPr>
              <a:t> </a:t>
            </a:r>
            <a:r>
              <a:rPr lang="ru-RU" sz="1200" dirty="0" smtClean="0">
                <a:sym typeface="Arial"/>
              </a:rPr>
              <a:t>для сектора </a:t>
            </a:r>
            <a:r>
              <a:rPr lang="ru-RU" sz="1200" dirty="0" err="1" smtClean="0">
                <a:sym typeface="Arial"/>
              </a:rPr>
              <a:t>человеко-центричных</a:t>
            </a:r>
            <a:r>
              <a:rPr lang="ru-RU" sz="1200" dirty="0" smtClean="0">
                <a:sym typeface="Arial"/>
              </a:rPr>
              <a:t>  услуг </a:t>
            </a:r>
            <a:r>
              <a:rPr lang="ru-RU" sz="1200" dirty="0" err="1" smtClean="0">
                <a:sym typeface="Arial"/>
              </a:rPr>
              <a:t>Сбера</a:t>
            </a:r>
            <a:r>
              <a:rPr lang="ru-RU" sz="1200" b="0" i="0" u="none" strike="noStrike" cap="none" dirty="0" smtClean="0">
                <a:ea typeface="Arial"/>
                <a:cs typeface="Arial"/>
                <a:sym typeface="Arial"/>
              </a:rPr>
              <a:t>) </a:t>
            </a:r>
            <a:endParaRPr sz="1200" b="0" i="0" u="none" strike="noStrike" cap="none"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9"/>
          <p:cNvCxnSpPr/>
          <p:nvPr/>
        </p:nvCxnSpPr>
        <p:spPr>
          <a:xfrm flipH="1">
            <a:off x="8496579" y="358122"/>
            <a:ext cx="7800" cy="10017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4" name="Google Shape;414;p9"/>
          <p:cNvSpPr txBox="1"/>
          <p:nvPr/>
        </p:nvSpPr>
        <p:spPr>
          <a:xfrm>
            <a:off x="3718173" y="3637260"/>
            <a:ext cx="27975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клинические, гематологические </a:t>
            </a:r>
            <a:r>
              <a:rPr lang="ru-RU" sz="1200" b="0" i="0" u="none" strike="noStrike" cap="none" dirty="0" err="1">
                <a:ea typeface="Arial"/>
                <a:cs typeface="Arial"/>
                <a:sym typeface="Arial"/>
              </a:rPr>
              <a:t>иммуновоспалительные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, эпигенетические и генетические данных ежегодно на базе ФМБА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Ангио-часы и когнитивные часы на базе СКК </a:t>
            </a:r>
            <a:r>
              <a:rPr lang="ru-RU" sz="1200" b="0" i="0" u="none" strike="noStrike" cap="none" dirty="0" err="1">
                <a:ea typeface="Arial"/>
                <a:cs typeface="Arial"/>
                <a:sym typeface="Arial"/>
              </a:rPr>
              <a:t>Мрия</a:t>
            </a:r>
            <a:r>
              <a:rPr lang="ru-RU" sz="1200" b="0" i="0" u="none" strike="noStrike" cap="none" dirty="0">
                <a:ea typeface="Arial"/>
                <a:cs typeface="Arial"/>
                <a:sym typeface="Arial"/>
              </a:rPr>
              <a:t> </a:t>
            </a:r>
            <a:endParaRPr sz="1200" b="1" i="0" u="none" strike="noStrike" cap="none">
              <a:ea typeface="Arial"/>
              <a:cs typeface="Arial"/>
              <a:sym typeface="Arial"/>
            </a:endParaRPr>
          </a:p>
          <a:p>
            <a:pPr marL="17780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1200" b="0" i="0" u="none" strike="noStrike" cap="none"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415;p9"/>
          <p:cNvGrpSpPr/>
          <p:nvPr/>
        </p:nvGrpSpPr>
        <p:grpSpPr>
          <a:xfrm>
            <a:off x="3746487" y="4932714"/>
            <a:ext cx="2724900" cy="746550"/>
            <a:chOff x="7492972" y="9466777"/>
            <a:chExt cx="5449800" cy="1493100"/>
          </a:xfrm>
        </p:grpSpPr>
        <p:sp>
          <p:nvSpPr>
            <p:cNvPr id="416" name="Google Shape;416;p9"/>
            <p:cNvSpPr/>
            <p:nvPr/>
          </p:nvSpPr>
          <p:spPr>
            <a:xfrm>
              <a:off x="7492972" y="9466777"/>
              <a:ext cx="5449800" cy="1493100"/>
            </a:xfrm>
            <a:prstGeom prst="roundRect">
              <a:avLst>
                <a:gd name="adj" fmla="val 16409"/>
              </a:avLst>
            </a:prstGeom>
            <a:gradFill>
              <a:gsLst>
                <a:gs pos="0">
                  <a:srgbClr val="1164C0"/>
                </a:gs>
                <a:gs pos="100000">
                  <a:srgbClr val="31C2A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7" name="Google Shape;417;p9"/>
            <p:cNvSpPr txBox="1"/>
            <p:nvPr/>
          </p:nvSpPr>
          <p:spPr>
            <a:xfrm>
              <a:off x="9787563" y="9623412"/>
              <a:ext cx="29628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22850" rIns="45725" bIns="2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Noto Sans Symbols"/>
                <a:buNone/>
              </a:pPr>
              <a:r>
                <a:rPr lang="ru-RU" sz="1200" b="0" i="0" u="none" strike="noStrike" cap="none">
                  <a:ea typeface="Arial"/>
                  <a:cs typeface="Arial"/>
                  <a:sym typeface="Arial"/>
                </a:rPr>
                <a:t>Уникальная база лонгитюдных данных</a:t>
              </a:r>
              <a:endParaRPr sz="1200" b="0" i="0" u="none" strike="noStrike" cap="none"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7804135" y="9628552"/>
              <a:ext cx="2387700" cy="1015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-RU" sz="3000" b="1" i="0" u="none" strike="noStrike" cap="none">
                  <a:ea typeface="Arial"/>
                  <a:cs typeface="Arial"/>
                  <a:sym typeface="Arial"/>
                </a:rPr>
                <a:t>500</a:t>
              </a:r>
              <a:endParaRPr sz="2400" b="1" i="0" u="none" strike="noStrike" cap="none"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9"/>
            <p:cNvSpPr txBox="1"/>
            <p:nvPr/>
          </p:nvSpPr>
          <p:spPr>
            <a:xfrm>
              <a:off x="7518384" y="10098969"/>
              <a:ext cx="2387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22850" rIns="45725" bIns="228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>
                  <a:ea typeface="Arial"/>
                  <a:cs typeface="Arial"/>
                  <a:sym typeface="Arial"/>
                </a:rPr>
                <a:t>До</a:t>
              </a:r>
              <a:endParaRPr sz="1200" b="1" i="0" u="none" strike="noStrike" cap="none"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>
                  <a:ea typeface="Arial"/>
                  <a:cs typeface="Arial"/>
                  <a:sym typeface="Arial"/>
                </a:rPr>
                <a:t>участников</a:t>
              </a:r>
              <a:endParaRPr sz="1200" b="1" i="0" u="none" strike="noStrike" cap="none"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9"/>
          <p:cNvSpPr txBox="1"/>
          <p:nvPr/>
        </p:nvSpPr>
        <p:spPr>
          <a:xfrm>
            <a:off x="521085" y="3357562"/>
            <a:ext cx="1138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1" i="0" u="none" strike="noStrike" cap="none" dirty="0" smtClean="0">
                <a:ea typeface="Arial"/>
                <a:cs typeface="Arial"/>
                <a:sym typeface="Arial"/>
              </a:rPr>
              <a:t>Ценность</a:t>
            </a:r>
            <a:endParaRPr sz="1300" b="1" i="0" u="none" strike="noStrike" cap="none"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1" name="Google Shape;421;p9"/>
          <p:cNvSpPr txBox="1"/>
          <p:nvPr/>
        </p:nvSpPr>
        <p:spPr>
          <a:xfrm>
            <a:off x="3717407" y="3340786"/>
            <a:ext cx="28314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ru-RU" sz="1300" b="1" i="0" u="none" strike="noStrike" cap="none">
                <a:ea typeface="Arial"/>
                <a:cs typeface="Arial"/>
                <a:sym typeface="Arial"/>
              </a:rPr>
              <a:t>Как</a:t>
            </a:r>
            <a:endParaRPr sz="700" b="0" i="0" u="none" strike="noStrike" cap="none"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"/>
          <p:cNvSpPr txBox="1"/>
          <p:nvPr/>
        </p:nvSpPr>
        <p:spPr>
          <a:xfrm>
            <a:off x="6881817" y="1468872"/>
            <a:ext cx="5180044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ea typeface="Arial"/>
                <a:cs typeface="Arial"/>
                <a:sym typeface="Arial"/>
              </a:rPr>
              <a:t>Многоуровневые биомаркеры на основе глубоких моделей ИИ</a:t>
            </a:r>
            <a:endParaRPr sz="1400" b="1" i="0" u="none" strike="noStrike" cap="none"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 txBox="1"/>
          <p:nvPr/>
        </p:nvSpPr>
        <p:spPr>
          <a:xfrm>
            <a:off x="6753824" y="4340846"/>
            <a:ext cx="5414400" cy="102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F1E3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ea typeface="Arial"/>
                <a:cs typeface="Arial"/>
                <a:sym typeface="Arial"/>
              </a:rPr>
              <a:t>[1] Moqri M, Biomarkers of Aging Consortium; ….. Moskalev A., …..&amp; Gladyshev VN. (2023) Biomarkers of aging for the identification and evaluation of longevity interventions. Cell. 31;186(18):3758-3775. </a:t>
            </a:r>
            <a:endParaRPr sz="800" b="1" i="0" u="none" strike="noStrike" cap="none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ea typeface="Arial"/>
                <a:cs typeface="Arial"/>
                <a:sym typeface="Arial"/>
              </a:rPr>
              <a:t>[2] Kalyakulina, A., Yusipov, I., Kondakova, E., Bacalini, M.G., Franceschi, C., Vedunova, M. and Ivanchenko, M. (2023). Small immunological clocks identified by deep learning and gradient boosting. Front. Immunol. 14:1177611. </a:t>
            </a:r>
            <a:endParaRPr sz="800" b="1" i="0" u="none" strike="noStrike" cap="none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ru-RU" sz="800" b="1" i="0" u="none" strike="noStrike" cap="none">
                <a:ea typeface="Arial"/>
                <a:cs typeface="Arial"/>
                <a:sym typeface="Arial"/>
              </a:rPr>
              <a:t>[3] Kalyakulina, A., Yusipov, I., Bacalini, M. G., Franceschi, C., Vedunova, M., Ivanchenko, M. (2022). Disease classification for whole-blood DNA methylation: Meta-analysis, missing values imputation, and XAI. GigaScience, 11, giac097.</a:t>
            </a:r>
            <a:endParaRPr sz="800" b="1" i="0" u="none" strike="noStrike" cap="none"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759708" y="760717"/>
            <a:ext cx="1214446" cy="40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9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759708" y="175344"/>
            <a:ext cx="1178728" cy="429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426;p9"/>
          <p:cNvGrpSpPr/>
          <p:nvPr/>
        </p:nvGrpSpPr>
        <p:grpSpPr>
          <a:xfrm>
            <a:off x="7417706" y="1928767"/>
            <a:ext cx="3679198" cy="2214518"/>
            <a:chOff x="4452926" y="2143116"/>
            <a:chExt cx="6088364" cy="3717506"/>
          </a:xfrm>
        </p:grpSpPr>
        <p:pic>
          <p:nvPicPr>
            <p:cNvPr id="427" name="Google Shape;427;p9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6810380" y="2143116"/>
              <a:ext cx="3616561" cy="1814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9"/>
            <p:cNvPicPr preferRelativeResize="0"/>
            <p:nvPr/>
          </p:nvPicPr>
          <p:blipFill rotWithShape="1">
            <a:blip r:embed="rId6" cstate="print">
              <a:alphaModFix/>
            </a:blip>
            <a:srcRect t="6820"/>
            <a:stretch/>
          </p:blipFill>
          <p:spPr>
            <a:xfrm>
              <a:off x="4452926" y="2214554"/>
              <a:ext cx="2093035" cy="1597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8942" y="4416514"/>
              <a:ext cx="3802348" cy="1441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9"/>
            <p:cNvPicPr preferRelativeResize="0"/>
            <p:nvPr/>
          </p:nvPicPr>
          <p:blipFill rotWithShape="1">
            <a:blip r:embed="rId8" cstate="print">
              <a:alphaModFix/>
            </a:blip>
            <a:srcRect/>
            <a:stretch/>
          </p:blipFill>
          <p:spPr>
            <a:xfrm>
              <a:off x="4667240" y="4000503"/>
              <a:ext cx="1500198" cy="18601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1" name="Google Shape;43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61002" y="371577"/>
            <a:ext cx="2127813" cy="5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9"/>
          <p:cNvSpPr txBox="1">
            <a:spLocks noGrp="1"/>
          </p:cNvSpPr>
          <p:nvPr>
            <p:ph type="title"/>
          </p:nvPr>
        </p:nvSpPr>
        <p:spPr>
          <a:xfrm>
            <a:off x="521075" y="175850"/>
            <a:ext cx="5549400" cy="107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Центр ИИ ННГУ: 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п</a:t>
            </a:r>
            <a:r>
              <a:rPr lang="ru-RU" sz="2400" dirty="0" err="1" smtClean="0">
                <a:solidFill>
                  <a:srgbClr val="C00000"/>
                </a:solidFill>
                <a:latin typeface="+mn-lt"/>
              </a:rPr>
              <a:t>редиктивные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биомаркеры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ускоренного старения </a:t>
            </a:r>
            <a:endParaRPr sz="240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33" name="Google Shape;433;p9"/>
          <p:cNvCxnSpPr/>
          <p:nvPr/>
        </p:nvCxnSpPr>
        <p:spPr>
          <a:xfrm>
            <a:off x="3717399" y="3282489"/>
            <a:ext cx="2692500" cy="132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0" name="AutoShape 2" descr="Файл:Росатом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Госкорпорация «Росатом»: финансовые показатели - топ 100 компаний -  Коммерсантъ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34500" y="0"/>
            <a:ext cx="2262226" cy="1266847"/>
          </a:xfrm>
          <a:prstGeom prst="rect">
            <a:avLst/>
          </a:prstGeom>
          <a:noFill/>
        </p:spPr>
      </p:pic>
      <p:grpSp>
        <p:nvGrpSpPr>
          <p:cNvPr id="43" name="Группа 42"/>
          <p:cNvGrpSpPr/>
          <p:nvPr/>
        </p:nvGrpSpPr>
        <p:grpSpPr>
          <a:xfrm>
            <a:off x="468859" y="5981724"/>
            <a:ext cx="11340388" cy="886054"/>
            <a:chOff x="468859" y="5981724"/>
            <a:chExt cx="11340388" cy="886054"/>
          </a:xfrm>
        </p:grpSpPr>
        <p:grpSp>
          <p:nvGrpSpPr>
            <p:cNvPr id="44" name="Группа 38"/>
            <p:cNvGrpSpPr/>
            <p:nvPr/>
          </p:nvGrpSpPr>
          <p:grpSpPr>
            <a:xfrm>
              <a:off x="468859" y="5981724"/>
              <a:ext cx="11340388" cy="886054"/>
              <a:chOff x="468859" y="5981724"/>
              <a:chExt cx="11340388" cy="886054"/>
            </a:xfrm>
          </p:grpSpPr>
          <p:sp>
            <p:nvSpPr>
              <p:cNvPr id="47" name="Shape 146"/>
              <p:cNvSpPr/>
              <p:nvPr/>
            </p:nvSpPr>
            <p:spPr bwMode="auto">
              <a:xfrm>
                <a:off x="468859" y="5981724"/>
                <a:ext cx="11340388" cy="876299"/>
              </a:xfrm>
              <a:prstGeom prst="roundRect">
                <a:avLst>
                  <a:gd name="adj" fmla="val 14493"/>
                </a:avLst>
              </a:prstGeom>
              <a:solidFill>
                <a:srgbClr val="FFFFFF">
                  <a:alpha val="10277"/>
                </a:srgbClr>
              </a:solidFill>
              <a:ln w="12700">
                <a:prstDash val="solid"/>
              </a:ln>
            </p:spPr>
            <p:txBody>
              <a:bodyPr lIns="25400" tIns="25400" rIns="25400" bIns="25400" anchor="ctr"/>
              <a:lstStyle/>
              <a:p>
                <a:pPr algn="ctr">
                  <a:defRPr/>
                </a:pPr>
                <a:endPara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</a:endParaRPr>
              </a:p>
            </p:txBody>
          </p:sp>
          <p:sp>
            <p:nvSpPr>
              <p:cNvPr id="48" name="Shape 147"/>
              <p:cNvSpPr txBox="1"/>
              <p:nvPr/>
            </p:nvSpPr>
            <p:spPr bwMode="auto">
              <a:xfrm>
                <a:off x="8007309" y="6030875"/>
                <a:ext cx="564258" cy="328295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none" lIns="25400" tIns="25400" rIns="25400" bIns="25400" anchor="b">
                <a:spAutoFit/>
              </a:bodyPr>
              <a:lstStyle>
                <a:defPPr/>
                <a:lvl1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cap="none" spc="0">
                    <a:solidFill>
                      <a:srgbClr val="FFFFFF"/>
                    </a:solidFill>
                    <a:latin typeface="SB Sans Text Semibold"/>
                    <a:ea typeface="SB Sans Text Semibold"/>
                    <a:cs typeface="SB Sans Text Semibold"/>
                  </a:defRPr>
                </a:lvl1pPr>
                <a:lvl2pPr marL="0" marR="0" lvl="1" indent="457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2pPr>
                <a:lvl3pPr marL="0" marR="0" lvl="2" indent="914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3pPr>
                <a:lvl4pPr marL="0" marR="0" lvl="3" indent="1371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4pPr>
                <a:lvl5pPr marL="0" marR="0" lvl="4" indent="18288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5pPr>
                <a:lvl6pPr marL="0" marR="0" lvl="5" indent="22860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6pPr>
                <a:lvl7pPr marL="0" marR="0" lvl="6" indent="2743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7pPr>
                <a:lvl8pPr marL="0" marR="0" lvl="7" indent="320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8pPr>
                <a:lvl9pPr marL="0" marR="0" lvl="8" indent="3657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>
                    <a:solidFill>
                      <a:schemeClr val="tx1"/>
                    </a:solidFill>
                  </a:rPr>
                  <a:t>202</a:t>
                </a:r>
                <a:r>
                  <a:rPr lang="ru-RU">
                    <a:solidFill>
                      <a:schemeClr val="tx1"/>
                    </a:solidFill>
                  </a:rPr>
                  <a:t>6</a:t>
                </a: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Shape 148"/>
              <p:cNvSpPr txBox="1"/>
              <p:nvPr/>
            </p:nvSpPr>
            <p:spPr bwMode="auto">
              <a:xfrm>
                <a:off x="8065432" y="6360944"/>
                <a:ext cx="2795637" cy="328295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none" lIns="25400" tIns="25400" rIns="25400" bIns="25400" anchor="b">
                <a:spAutoFit/>
              </a:bodyPr>
              <a:lstStyle/>
              <a:p>
                <a:pPr algn="ctr">
                  <a:defRPr/>
                </a:pPr>
                <a:r>
                  <a:rPr lang="ru-RU" sz="900" dirty="0">
                    <a:latin typeface="SB Sans Text"/>
                    <a:ea typeface="SB Sans Text"/>
                    <a:cs typeface="SB Sans Text"/>
                  </a:rPr>
                  <a:t>Доработка и внедрение технологических решений </a:t>
                </a:r>
                <a:endParaRPr sz="900">
                  <a:latin typeface="SB Sans Text"/>
                  <a:ea typeface="SB Sans Text"/>
                  <a:cs typeface="SB Sans Text"/>
                </a:endParaRPr>
              </a:p>
              <a:p>
                <a:pPr algn="ctr">
                  <a:defRPr/>
                </a:pPr>
                <a:r>
                  <a:rPr lang="ru-RU" sz="900" dirty="0">
                    <a:latin typeface="SB Sans Text"/>
                    <a:ea typeface="SB Sans Text"/>
                    <a:cs typeface="SB Sans Text"/>
                  </a:rPr>
                  <a:t>на базе ФМБА и СКК </a:t>
                </a:r>
                <a:r>
                  <a:rPr lang="ru-RU" sz="900" dirty="0" err="1">
                    <a:latin typeface="SB Sans Text"/>
                    <a:ea typeface="SB Sans Text"/>
                    <a:cs typeface="SB Sans Text"/>
                  </a:rPr>
                  <a:t>Мрия</a:t>
                </a:r>
                <a:endParaRPr sz="900">
                  <a:latin typeface="SB Sans Text"/>
                  <a:ea typeface="SB Sans Text"/>
                  <a:cs typeface="SB Sans Text"/>
                </a:endParaRPr>
              </a:p>
            </p:txBody>
          </p:sp>
          <p:sp>
            <p:nvSpPr>
              <p:cNvPr id="50" name="Shape 151"/>
              <p:cNvSpPr txBox="1"/>
              <p:nvPr/>
            </p:nvSpPr>
            <p:spPr bwMode="auto">
              <a:xfrm>
                <a:off x="3830808" y="6034182"/>
                <a:ext cx="564258" cy="328295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none" lIns="25400" tIns="25400" rIns="25400" bIns="25400" anchor="b">
                <a:spAutoFit/>
              </a:bodyPr>
              <a:lstStyle>
                <a:defPPr/>
                <a:lvl1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cap="none" spc="0">
                    <a:solidFill>
                      <a:srgbClr val="FFFFFF"/>
                    </a:solidFill>
                    <a:latin typeface="SB Sans Text Semibold"/>
                    <a:ea typeface="SB Sans Text Semibold"/>
                    <a:cs typeface="SB Sans Text Semibold"/>
                  </a:defRPr>
                </a:lvl1pPr>
                <a:lvl2pPr marL="0" marR="0" lvl="1" indent="457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2pPr>
                <a:lvl3pPr marL="0" marR="0" lvl="2" indent="914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3pPr>
                <a:lvl4pPr marL="0" marR="0" lvl="3" indent="1371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4pPr>
                <a:lvl5pPr marL="0" marR="0" lvl="4" indent="18288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5pPr>
                <a:lvl6pPr marL="0" marR="0" lvl="5" indent="22860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6pPr>
                <a:lvl7pPr marL="0" marR="0" lvl="6" indent="2743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7pPr>
                <a:lvl8pPr marL="0" marR="0" lvl="7" indent="320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8pPr>
                <a:lvl9pPr marL="0" marR="0" lvl="8" indent="3657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>
                    <a:solidFill>
                      <a:schemeClr val="tx1"/>
                    </a:solidFill>
                  </a:rPr>
                  <a:t>202</a:t>
                </a:r>
                <a:r>
                  <a:rPr lang="ru-RU" dirty="0">
                    <a:solidFill>
                      <a:schemeClr val="tx1"/>
                    </a:solidFill>
                  </a:rPr>
                  <a:t>5</a:t>
                </a: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Shape 152"/>
              <p:cNvSpPr txBox="1"/>
              <p:nvPr/>
            </p:nvSpPr>
            <p:spPr bwMode="auto">
              <a:xfrm>
                <a:off x="3667108" y="6215082"/>
                <a:ext cx="3515385" cy="651460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none" lIns="25400" tIns="25400" rIns="25400" bIns="25400" anchor="b">
                <a:spAutoFit/>
              </a:bodyPr>
              <a:lstStyle>
                <a:defPPr/>
                <a:lvl1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cap="none" spc="0">
                    <a:solidFill>
                      <a:srgbClr val="FFFFFF"/>
                    </a:solidFill>
                    <a:latin typeface="SB Sans Text"/>
                    <a:ea typeface="SB Sans Text"/>
                    <a:cs typeface="SB Sans Text"/>
                  </a:defRPr>
                </a:lvl1pPr>
                <a:lvl2pPr marL="0" marR="0" lvl="1" indent="457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2pPr>
                <a:lvl3pPr marL="0" marR="0" lvl="2" indent="914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3pPr>
                <a:lvl4pPr marL="0" marR="0" lvl="3" indent="1371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4pPr>
                <a:lvl5pPr marL="0" marR="0" lvl="4" indent="18288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5pPr>
                <a:lvl6pPr marL="0" marR="0" lvl="5" indent="22860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6pPr>
                <a:lvl7pPr marL="0" marR="0" lvl="6" indent="2743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7pPr>
                <a:lvl8pPr marL="0" marR="0" lvl="7" indent="320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8pPr>
                <a:lvl9pPr marL="0" marR="0" lvl="8" indent="3657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dirty="0"/>
                  <a:t>До</a:t>
                </a:r>
                <a:r>
                  <a:rPr lang="ru-RU" sz="1050" dirty="0">
                    <a:solidFill>
                      <a:schemeClr val="tx1"/>
                    </a:solidFill>
                  </a:rPr>
                  <a:t>работка и </a:t>
                </a:r>
                <a:r>
                  <a:rPr lang="ru-RU" sz="1050" dirty="0" err="1">
                    <a:solidFill>
                      <a:schemeClr val="tx1"/>
                    </a:solidFill>
                  </a:rPr>
                  <a:t>валидация</a:t>
                </a:r>
                <a:r>
                  <a:rPr lang="ru-RU" sz="1050" dirty="0">
                    <a:solidFill>
                      <a:schemeClr val="tx1"/>
                    </a:solidFill>
                  </a:rPr>
                  <a:t> новых биологических часов, </a:t>
                </a:r>
                <a:endParaRPr/>
              </a:p>
              <a:p>
                <a:pPr>
                  <a:defRPr/>
                </a:pPr>
                <a:r>
                  <a:rPr lang="ru-RU" sz="1050" dirty="0">
                    <a:solidFill>
                      <a:schemeClr val="tx1"/>
                    </a:solidFill>
                  </a:rPr>
                  <a:t>диагностических тест-систем,  создание </a:t>
                </a:r>
                <a:endParaRPr/>
              </a:p>
              <a:p>
                <a:pPr>
                  <a:defRPr/>
                </a:pPr>
                <a:r>
                  <a:rPr lang="ru-RU" sz="1050" dirty="0">
                    <a:solidFill>
                      <a:schemeClr val="tx1"/>
                    </a:solidFill>
                  </a:rPr>
                  <a:t>рекомендательной системы на основе </a:t>
                </a:r>
                <a:r>
                  <a:rPr lang="en-US" sz="1050" dirty="0" err="1">
                    <a:solidFill>
                      <a:schemeClr val="tx1"/>
                    </a:solidFill>
                  </a:rPr>
                  <a:t>ChatGPT</a:t>
                </a:r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Shape 162"/>
              <p:cNvSpPr txBox="1"/>
              <p:nvPr/>
            </p:nvSpPr>
            <p:spPr bwMode="auto">
              <a:xfrm>
                <a:off x="1037757" y="6331734"/>
                <a:ext cx="2798267" cy="536044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square" lIns="25400" tIns="25400" rIns="25400" bIns="25400" anchor="b">
                <a:spAutoFit/>
              </a:bodyPr>
              <a:lstStyle>
                <a:defPPr/>
                <a:lvl1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cap="none" spc="0">
                    <a:solidFill>
                      <a:srgbClr val="FFFFFF"/>
                    </a:solidFill>
                    <a:latin typeface="SB Sans Text"/>
                    <a:ea typeface="SB Sans Text"/>
                    <a:cs typeface="SB Sans Text"/>
                  </a:defRPr>
                </a:lvl1pPr>
                <a:lvl2pPr marL="0" marR="0" lvl="1" indent="457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2pPr>
                <a:lvl3pPr marL="0" marR="0" lvl="2" indent="914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3pPr>
                <a:lvl4pPr marL="0" marR="0" lvl="3" indent="1371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4pPr>
                <a:lvl5pPr marL="0" marR="0" lvl="4" indent="18288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5pPr>
                <a:lvl6pPr marL="0" marR="0" lvl="5" indent="22860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6pPr>
                <a:lvl7pPr marL="0" marR="0" lvl="6" indent="2743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7pPr>
                <a:lvl8pPr marL="0" marR="0" lvl="7" indent="320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8pPr>
                <a:lvl9pPr marL="0" marR="0" lvl="8" indent="3657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sz="1050">
                    <a:solidFill>
                      <a:schemeClr val="tx1"/>
                    </a:solidFill>
                  </a:rPr>
                  <a:t>Сбор данных, отбор перспективных биомаркеров, разработка моделей биологических часов</a:t>
                </a:r>
                <a:endParaRPr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Shape 171"/>
              <p:cNvSpPr txBox="1"/>
              <p:nvPr/>
            </p:nvSpPr>
            <p:spPr bwMode="auto">
              <a:xfrm>
                <a:off x="871874" y="6031465"/>
                <a:ext cx="606374" cy="328295"/>
              </a:xfrm>
              <a:prstGeom prst="rect">
                <a:avLst/>
              </a:prstGeom>
              <a:ln w="12700">
                <a:prstDash val="solid"/>
              </a:ln>
            </p:spPr>
            <p:txBody>
              <a:bodyPr wrap="square" lIns="25400" tIns="25400" rIns="25400" bIns="25400" anchor="b">
                <a:spAutoFit/>
              </a:bodyPr>
              <a:lstStyle>
                <a:defPPr/>
                <a:lvl1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1800" b="0" i="0" u="none" strike="noStrike" cap="none" spc="0">
                    <a:solidFill>
                      <a:srgbClr val="FFFFFF"/>
                    </a:solidFill>
                    <a:latin typeface="SB Sans Text Semibold"/>
                    <a:ea typeface="SB Sans Text Semibold"/>
                    <a:cs typeface="SB Sans Text Semibold"/>
                  </a:defRPr>
                </a:lvl1pPr>
                <a:lvl2pPr marL="0" marR="0" lvl="1" indent="457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2pPr>
                <a:lvl3pPr marL="0" marR="0" lvl="2" indent="914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3pPr>
                <a:lvl4pPr marL="0" marR="0" lvl="3" indent="1371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4pPr>
                <a:lvl5pPr marL="0" marR="0" lvl="4" indent="18288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5pPr>
                <a:lvl6pPr marL="0" marR="0" lvl="5" indent="22860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6pPr>
                <a:lvl7pPr marL="0" marR="0" lvl="6" indent="27432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7pPr>
                <a:lvl8pPr marL="0" marR="0" lvl="7" indent="320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8pPr>
                <a:lvl9pPr marL="0" marR="0" lvl="8" indent="36576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 sz="2400" b="0" i="0" u="none" strike="noStrike" cap="none" spc="0">
                    <a:solidFill>
                      <a:srgbClr val="5E5E5E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>
                    <a:solidFill>
                      <a:schemeClr val="tx1"/>
                    </a:solidFill>
                  </a:rPr>
                  <a:t>202</a:t>
                </a:r>
                <a:r>
                  <a:rPr lang="ru-RU" dirty="0">
                    <a:solidFill>
                      <a:schemeClr val="tx1"/>
                    </a:solidFill>
                  </a:rPr>
                  <a:t>4</a:t>
                </a: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Shape 174"/>
              <p:cNvSpPr/>
              <p:nvPr/>
            </p:nvSpPr>
            <p:spPr bwMode="auto">
              <a:xfrm>
                <a:off x="1037757" y="6315296"/>
                <a:ext cx="2978619" cy="0"/>
              </a:xfrm>
              <a:prstGeom prst="line">
                <a:avLst/>
              </a:prstGeom>
              <a:ln w="19050">
                <a:solidFill>
                  <a:srgbClr val="57AC9C"/>
                </a:solidFill>
                <a:prstDash val="solid"/>
              </a:ln>
            </p:spPr>
            <p:txBody>
              <a:bodyPr lIns="25400" tIns="25400" rIns="25400" bIns="25400" anchor="ctr"/>
              <a:lstStyle/>
              <a:p>
                <a:pPr algn="ctr">
                  <a:defRPr/>
                </a:pPr>
                <a:endParaRPr sz="1200"/>
              </a:p>
            </p:txBody>
          </p:sp>
        </p:grpSp>
        <p:sp>
          <p:nvSpPr>
            <p:cNvPr id="45" name="Shape 175"/>
            <p:cNvSpPr/>
            <p:nvPr/>
          </p:nvSpPr>
          <p:spPr bwMode="auto">
            <a:xfrm flipH="1" flipV="1">
              <a:off x="8192829" y="6314649"/>
              <a:ext cx="3616417" cy="14545"/>
            </a:xfrm>
            <a:prstGeom prst="line">
              <a:avLst/>
            </a:prstGeom>
            <a:ln w="19050">
              <a:solidFill>
                <a:srgbClr val="57AC9C"/>
              </a:solidFill>
              <a:prstDash val="solid"/>
            </a:ln>
          </p:spPr>
          <p:txBody>
            <a:bodyPr lIns="25400" tIns="25400" rIns="25400" bIns="25400" anchor="ctr"/>
            <a:lstStyle/>
            <a:p>
              <a:pPr algn="ctr">
                <a:defRPr/>
              </a:pPr>
              <a:endParaRPr sz="1200"/>
            </a:p>
          </p:txBody>
        </p:sp>
        <p:sp>
          <p:nvSpPr>
            <p:cNvPr id="46" name="Shape 176"/>
            <p:cNvSpPr/>
            <p:nvPr/>
          </p:nvSpPr>
          <p:spPr bwMode="auto">
            <a:xfrm>
              <a:off x="4048125" y="6314650"/>
              <a:ext cx="4125020" cy="623"/>
            </a:xfrm>
            <a:prstGeom prst="line">
              <a:avLst/>
            </a:prstGeom>
            <a:ln w="19050">
              <a:solidFill>
                <a:srgbClr val="57AC9C"/>
              </a:solidFill>
              <a:prstDash val="solid"/>
            </a:ln>
          </p:spPr>
          <p:txBody>
            <a:bodyPr lIns="25400" tIns="25400" rIns="25400" bIns="25400" anchor="ctr"/>
            <a:lstStyle/>
            <a:p>
              <a:pPr algn="ctr">
                <a:defRPr/>
              </a:pP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7415C9-FDE9-E102-0EEC-8CF7C1AE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6ECB0-25E8-FC73-2EC4-C90F4509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545772-4588-DE94-F503-FFA752BD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" y="1785926"/>
            <a:ext cx="5533530" cy="178451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FB4D378-8F80-BA66-7CB7-3C0C2A202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6211452"/>
              </p:ext>
            </p:extLst>
          </p:nvPr>
        </p:nvGraphicFramePr>
        <p:xfrm>
          <a:off x="6524628" y="1357302"/>
          <a:ext cx="5284357" cy="5374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255">
                  <a:extLst>
                    <a:ext uri="{9D8B030D-6E8A-4147-A177-3AD203B41FA5}">
                      <a16:colId xmlns:a16="http://schemas.microsoft.com/office/drawing/2014/main" xmlns="" val="1126705973"/>
                    </a:ext>
                  </a:extLst>
                </a:gridCol>
                <a:gridCol w="3841102">
                  <a:extLst>
                    <a:ext uri="{9D8B030D-6E8A-4147-A177-3AD203B41FA5}">
                      <a16:colId xmlns:a16="http://schemas.microsoft.com/office/drawing/2014/main" xmlns="" val="1149983127"/>
                    </a:ext>
                  </a:extLst>
                </a:gridCol>
              </a:tblGrid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err="1">
                          <a:effectLst/>
                        </a:rPr>
                        <a:t>baPWV</a:t>
                      </a:r>
                      <a:r>
                        <a:rPr lang="en-US" sz="800" u="none" strike="noStrike" dirty="0">
                          <a:effectLst/>
                        </a:rPr>
                        <a:t> left (m/s)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Плече-лодыжечная скорость пульсовой волны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47215440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cfPWV (m/s)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Каротидно-</a:t>
                      </a:r>
                      <a:r>
                        <a:rPr lang="ru-RU" sz="800" u="none" strike="noStrike" dirty="0" err="1">
                          <a:effectLst/>
                        </a:rPr>
                        <a:t>феморальная</a:t>
                      </a:r>
                      <a:r>
                        <a:rPr lang="ru-RU" sz="800" u="none" strike="noStrike" dirty="0">
                          <a:effectLst/>
                        </a:rPr>
                        <a:t> скорость пульсовой </a:t>
                      </a:r>
                      <a:r>
                        <a:rPr lang="ru-RU" sz="800" u="none" strike="noStrike" dirty="0" err="1">
                          <a:effectLst/>
                        </a:rPr>
                        <a:t>волный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202204323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E/Amv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соотношение раннего и позднего </a:t>
                      </a:r>
                      <a:r>
                        <a:rPr lang="ru-RU" sz="800" u="none" strike="noStrike" dirty="0" err="1">
                          <a:effectLst/>
                        </a:rPr>
                        <a:t>трансмитрального</a:t>
                      </a:r>
                      <a:r>
                        <a:rPr lang="ru-RU" sz="800" u="none" strike="noStrike" dirty="0">
                          <a:effectLst/>
                        </a:rPr>
                        <a:t> кровотока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86976299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baPWV right (m/s)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Плече-лодыжечная скорость пульсовой волны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977700666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TIMrB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интима-медия бифуркации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05594993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TIMl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интима-медиа общей сонной артерии слева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3436500953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TIMlB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интима-медия бифуркации слева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50167350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TIMr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интима-медиа общей сонной артерии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4217448912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ICAl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интимы-медиа внутренней сонной артерии слева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289407511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Vmv A (m/s)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скорость позднего трансмитральтого кровотока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937218987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ECAl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интимы-медиа наружной сонной артерии слева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741812044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SysBP right leg (mm Hg)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Систолическое АД на правой ноге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4164790071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ECAr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интимы-медиа наружной сонной артерии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550054906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IVDSd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межжелудочковой перегородки в диастолу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166957170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ICAr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Толщина интимы-медиа внутренней сонной артерии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21237858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E/Atv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соотношение раннего и позднего транстрикуспидального кровотока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624733488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 err="1">
                          <a:effectLst/>
                        </a:rPr>
                        <a:t>LVmassI</a:t>
                      </a:r>
                      <a:r>
                        <a:rPr lang="en-US" sz="800" u="none" strike="noStrike" dirty="0">
                          <a:effectLst/>
                        </a:rPr>
                        <a:t> (g/m2)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Индекс массы миокарда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727238317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Vmv E (m/s)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скорость раннего трансмитрального кровотока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651110250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SysBP left leg (mm Hg)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Систолическое АД на левой ноге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092412192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SysBP left hand (mm Hg)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Систолическое АД на левой руке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783439303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APl (%)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Атеросклеротическая бляшка слева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560738556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SysBP right hand (mm Hg)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Систолическое АД на правой руке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347259344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LVPWd (mm)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Толщина задней стенки в диастолу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78415529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LVmass (g)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Масса миокарда левого желудочка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50669466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APr (%)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Атеросклеротическая бляшка справа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97631892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LDL (mg/dl)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Липопротеины низкой плотности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403691637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total cholesterol (mmol/L)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Количество общего холестерина в крови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2639255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BMI (kg/m²)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Индекс массы тела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377962441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PQ interval duration (ms)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Длительнысть интервала </a:t>
                      </a:r>
                      <a:r>
                        <a:rPr lang="en-US" sz="800" u="none" strike="noStrike">
                          <a:effectLst/>
                        </a:rPr>
                        <a:t>PQ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3730949400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ALP (U/L)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Количество щелочной фосфатазы в крови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2698397526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glucose (mmol/L)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Количество глюкозы в крови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4249456735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QTc duration (ms)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Длительность </a:t>
                      </a:r>
                      <a:r>
                        <a:rPr lang="en-US" sz="800" u="none" strike="noStrike">
                          <a:effectLst/>
                        </a:rPr>
                        <a:t>QTc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793326667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PCT (%)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Доля тромбоцитов в общем объёме крови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93111790"/>
                  </a:ext>
                </a:extLst>
              </a:tr>
              <a:tr h="158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MON (%)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Относительное содержание моноцитов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3" marR="4413" marT="4413" marB="0" anchor="b"/>
                </a:tc>
                <a:extLst>
                  <a:ext uri="{0D108BD9-81ED-4DB2-BD59-A6C34878D82A}">
                    <a16:rowId xmlns:a16="http://schemas.microsoft.com/office/drawing/2014/main" xmlns="" val="18839517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C7EB66-0FB8-4331-6BBD-E42DFC503329}"/>
              </a:ext>
            </a:extLst>
          </p:cNvPr>
          <p:cNvSpPr txBox="1"/>
          <p:nvPr/>
        </p:nvSpPr>
        <p:spPr>
          <a:xfrm>
            <a:off x="-1" y="500042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Корреляции отдельных параметров с возрастом</a:t>
            </a:r>
            <a:endParaRPr lang="ru-RU" sz="2800" b="1" dirty="0">
              <a:solidFill>
                <a:srgbClr val="C00000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4ACB21-352B-04C8-0F9C-D155E28D0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A0ECE2-5B7E-88C8-E183-8AD702FA6780}"/>
              </a:ext>
            </a:extLst>
          </p:cNvPr>
          <p:cNvSpPr txBox="1"/>
          <p:nvPr/>
        </p:nvSpPr>
        <p:spPr>
          <a:xfrm>
            <a:off x="-1" y="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Пример 1: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ость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положительной акселерацией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BA2362-FFF3-EC7C-3A27-8488A393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7360AA8-D4E2-3F4E-0708-7C31356C8F4F}"/>
              </a:ext>
            </a:extLst>
          </p:cNvPr>
          <p:cNvSpPr/>
          <p:nvPr/>
        </p:nvSpPr>
        <p:spPr>
          <a:xfrm>
            <a:off x="175897" y="4071942"/>
            <a:ext cx="1171130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</a:t>
            </a:r>
            <a:r>
              <a:rPr lang="ru-RU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.6</a:t>
            </a:r>
            <a:r>
              <a:rPr lang="en-US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лет, женщина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Высокий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холестерин увеличивает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</a:t>
            </a:r>
            <a:endParaRPr 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Низкое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соотношение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раннего и позднего </a:t>
            </a:r>
            <a:r>
              <a:rPr lang="ru-RU" sz="1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трансмитрального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кровотока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увеличивает 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</a:t>
            </a:r>
            <a:endParaRPr 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Высокий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уровень щелочной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фосфатазы в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крови увеличивает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</a:t>
            </a:r>
          </a:p>
          <a:p>
            <a:endParaRPr lang="ru-RU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4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Рекомендации для специалиста</a:t>
            </a:r>
          </a:p>
          <a:p>
            <a:endParaRPr lang="ru-RU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Повышенный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риск </a:t>
            </a:r>
            <a:r>
              <a:rPr lang="ru-RU" sz="14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сердечно-сосудистых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заболеваний</a:t>
            </a:r>
            <a:endParaRPr lang="ru-RU" sz="1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Высокие значения артериального давления,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холестерина, также нарушена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релаксация левого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желудочка</a:t>
            </a:r>
            <a:endParaRPr lang="ru-RU" sz="1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Необходима консультация кардиолога и контроль АД и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липидов</a:t>
            </a:r>
            <a:endParaRPr lang="ru-RU" sz="1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Необходим прием препаратов для снижения АД и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холестерина</a:t>
            </a:r>
            <a:endParaRPr lang="ru-RU" sz="1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11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A01352-5277-5CC7-7A33-D5B02F893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12192000" cy="3447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88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05662B-51C7-8252-8AAB-2CA0EDDD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056AE0-3E54-82D3-FB94-19A15A8A0B82}"/>
              </a:ext>
            </a:extLst>
          </p:cNvPr>
          <p:cNvSpPr txBox="1"/>
          <p:nvPr/>
        </p:nvSpPr>
        <p:spPr>
          <a:xfrm>
            <a:off x="-1" y="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Пример 2: Гость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с отрицательной акселерацией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AD2270-730F-4FD5-ECE4-4C8DD337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494" y="6492875"/>
            <a:ext cx="425506" cy="365125"/>
          </a:xfrm>
        </p:spPr>
        <p:txBody>
          <a:bodyPr/>
          <a:lstStyle/>
          <a:p>
            <a:fld id="{F7245F1D-51E6-4351-A984-02BFB2F86B8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BD677D-F2DC-B768-4405-FEF861D37A20}"/>
              </a:ext>
            </a:extLst>
          </p:cNvPr>
          <p:cNvSpPr/>
          <p:nvPr/>
        </p:nvSpPr>
        <p:spPr>
          <a:xfrm>
            <a:off x="581544" y="4213224"/>
            <a:ext cx="10865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7.6</a:t>
            </a:r>
            <a:r>
              <a:rPr lang="en-US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i="0" u="none" strike="noStrike" dirty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лет, </a:t>
            </a:r>
            <a:r>
              <a:rPr lang="ru-RU" sz="1400" b="1" i="0" u="none" strike="noStrike" dirty="0" smtClean="0">
                <a:solidFill>
                  <a:schemeClr val="accent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женщина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Малая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длительность </a:t>
            </a:r>
            <a:r>
              <a:rPr lang="en-US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PQ (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признак, положительно коррелированный с возрастом) уменьшает 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 </a:t>
            </a:r>
            <a:endParaRPr 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Низкий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холестерин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положительно коррелирован с возрастом и уменьшает 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</a:t>
            </a:r>
            <a:endParaRPr lang="en-US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Небольшое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утолщение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интима-медия сонной артерии справа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немного </a:t>
            </a:r>
            <a:r>
              <a:rPr 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увеличивает возрастную 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акселерацию</a:t>
            </a:r>
            <a:endParaRPr lang="en-US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Рекомендации для специалиста: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Отсутствуют факторы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сердечно-сосудистого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риска.</a:t>
            </a:r>
          </a:p>
          <a:p>
            <a:pPr marL="17145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Без особых предписаний</a:t>
            </a:r>
            <a:r>
              <a:rPr 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2860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AE13A7-6E9A-79B6-CCCF-2551705F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599"/>
            <a:ext cx="12029011" cy="3408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0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615518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Angio</a:t>
            </a:r>
            <a:r>
              <a:rPr lang="en-US" sz="2800" b="1" dirty="0" smtClean="0">
                <a:solidFill>
                  <a:srgbClr val="C00000"/>
                </a:solidFill>
              </a:rPr>
              <a:t> Age - V</a:t>
            </a:r>
            <a:r>
              <a:rPr lang="ru-RU" sz="2800" b="1" dirty="0" smtClean="0">
                <a:solidFill>
                  <a:srgbClr val="C00000"/>
                </a:solidFill>
              </a:rPr>
              <a:t> для гостей СКК «</a:t>
            </a:r>
            <a:r>
              <a:rPr lang="ru-RU" sz="2800" b="1" dirty="0" err="1" smtClean="0">
                <a:solidFill>
                  <a:srgbClr val="C00000"/>
                </a:solidFill>
              </a:rPr>
              <a:t>Мрия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1026" y="150017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В 2025 году накопление данных и </a:t>
            </a:r>
            <a:r>
              <a:rPr lang="ru-RU" b="1" dirty="0" err="1" smtClean="0">
                <a:solidFill>
                  <a:schemeClr val="accent5"/>
                </a:solidFill>
              </a:rPr>
              <a:t>валидация</a:t>
            </a:r>
            <a:endParaRPr lang="ru-RU" b="1" dirty="0" smtClean="0">
              <a:solidFill>
                <a:schemeClr val="accent5"/>
              </a:solidFill>
            </a:endParaRPr>
          </a:p>
          <a:p>
            <a:pPr marL="266700" indent="-174625"/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0541993" y="857232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93613" y="366757"/>
            <a:ext cx="1603179" cy="4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95340" y="2500306"/>
            <a:ext cx="942981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Антропометрия (рост, вес, объем талии, ИМТ)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Общий анализ крови (содержание разных типов клеток в общем объеме крови)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Биохимия крови (содержание </a:t>
            </a:r>
            <a:r>
              <a:rPr lang="ru-RU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липопротеинов</a:t>
            </a: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, глюкозы, белков)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Электрокардиография (ЧСС и длительности основных волн и интервалов)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Сфигмография (скорость пульсовой волны, давление)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Эхокардиография</a:t>
            </a:r>
            <a:r>
              <a:rPr lang="ru-RU" dirty="0" smtClea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(числовые метрики разных отделов сердца) </a:t>
            </a:r>
            <a:endParaRPr lang="en-US" dirty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icture 558"/>
          <p:cNvPicPr/>
          <p:nvPr/>
        </p:nvPicPr>
        <p:blipFill>
          <a:blip r:embed="rId2"/>
          <a:stretch/>
        </p:blipFill>
        <p:spPr>
          <a:xfrm>
            <a:off x="4452926" y="3143248"/>
            <a:ext cx="2143140" cy="3500462"/>
          </a:xfrm>
          <a:prstGeom prst="rect">
            <a:avLst/>
          </a:prstGeom>
        </p:spPr>
      </p:pic>
      <p:pic>
        <p:nvPicPr>
          <p:cNvPr id="560" name="Picture 560"/>
          <p:cNvPicPr/>
          <p:nvPr/>
        </p:nvPicPr>
        <p:blipFill>
          <a:blip r:embed="rId3" cstate="print"/>
          <a:stretch/>
        </p:blipFill>
        <p:spPr>
          <a:xfrm>
            <a:off x="4738678" y="1428736"/>
            <a:ext cx="1500198" cy="1500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7079" y="268927"/>
            <a:ext cx="9638472" cy="802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Экспертный чат-бот на основе больших языковых моделей ИИ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818" y="1357298"/>
            <a:ext cx="247431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81026" y="1500174"/>
            <a:ext cx="27860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Специализированные обученные языковые модели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Глубокие, достоверные и актуальные ответы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Информационная поддержка для клиентов 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Обучающий инструмент для профильных специалистов</a:t>
            </a:r>
          </a:p>
          <a:p>
            <a:pPr marL="266700" indent="-174625">
              <a:buFont typeface="Arial" pitchFamily="34" charset="0"/>
              <a:buChar char="•"/>
            </a:pPr>
            <a:r>
              <a:rPr lang="ru-RU" dirty="0" smtClean="0"/>
              <a:t>Справочно-рекомендательная система для практикующих специалистов </a:t>
            </a:r>
          </a:p>
          <a:p>
            <a:pPr marL="266700" indent="-174625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Google Shape;69;p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287031" y="223881"/>
            <a:ext cx="1452571" cy="41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6462" y="1357298"/>
            <a:ext cx="2428892" cy="519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tretch/>
        </p:blipFill>
        <p:spPr bwMode="auto">
          <a:xfrm>
            <a:off x="10310842" y="643770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7079" y="268927"/>
            <a:ext cx="9638472" cy="802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Технологии управления возрастом: п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роект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ННГУ – СКК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Мрия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Google Shape;69;p1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287031" y="223881"/>
            <a:ext cx="1452571" cy="4190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80960" y="2807515"/>
            <a:ext cx="5143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/>
            <a:r>
              <a:rPr lang="ru-RU" b="1" dirty="0" smtClean="0">
                <a:solidFill>
                  <a:srgbClr val="0070C0"/>
                </a:solidFill>
              </a:rPr>
              <a:t>Высокотехнологичные тесты </a:t>
            </a:r>
            <a:r>
              <a:rPr lang="ru-RU" b="1" dirty="0" smtClean="0">
                <a:solidFill>
                  <a:srgbClr val="0070C0"/>
                </a:solidFill>
              </a:rPr>
              <a:t>на биологический возраст в санаторно-курортной практике </a:t>
            </a:r>
            <a:endParaRPr lang="ru-RU" dirty="0" smtClean="0"/>
          </a:p>
          <a:p>
            <a:pPr marL="360363" indent="-268288">
              <a:buFont typeface="Arial" pitchFamily="34" charset="0"/>
              <a:buChar char="•"/>
            </a:pPr>
            <a:r>
              <a:rPr lang="ru-RU" dirty="0" smtClean="0"/>
              <a:t>ускоренное старение и аномалии </a:t>
            </a:r>
          </a:p>
          <a:p>
            <a:pPr marL="360363" indent="-268288">
              <a:buFont typeface="Arial" pitchFamily="34" charset="0"/>
              <a:buChar char="•"/>
            </a:pPr>
            <a:r>
              <a:rPr lang="ru-RU" dirty="0" smtClean="0"/>
              <a:t>риски и ранние признаки развития </a:t>
            </a:r>
            <a:r>
              <a:rPr lang="ru-RU" dirty="0" err="1" smtClean="0"/>
              <a:t>возраст-зависимых</a:t>
            </a:r>
            <a:r>
              <a:rPr lang="ru-RU" dirty="0" smtClean="0"/>
              <a:t> заболеваний</a:t>
            </a:r>
          </a:p>
          <a:p>
            <a:pPr marL="360363" indent="-268288">
              <a:buFont typeface="Arial" pitchFamily="34" charset="0"/>
              <a:buChar char="•"/>
            </a:pPr>
            <a:r>
              <a:rPr lang="ru-RU" dirty="0" smtClean="0"/>
              <a:t>рекомендации по медикаментозной и диетологической коррекции общего состояния и отдельных отклонений в </a:t>
            </a:r>
            <a:r>
              <a:rPr lang="ru-RU" dirty="0" err="1" smtClean="0"/>
              <a:t>биомаркерах</a:t>
            </a:r>
            <a:r>
              <a:rPr lang="ru-RU" dirty="0" smtClean="0"/>
              <a:t> </a:t>
            </a:r>
          </a:p>
          <a:p>
            <a:pPr marL="360363" indent="-268288">
              <a:buFont typeface="Arial" pitchFamily="34" charset="0"/>
              <a:buChar char="•"/>
            </a:pPr>
            <a:r>
              <a:rPr lang="ru-RU" dirty="0" smtClean="0"/>
              <a:t>мониторинг состояния постоянного клиента</a:t>
            </a:r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Доказательные исследования эффективности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Рекреационных мероприятий и </a:t>
            </a:r>
            <a:r>
              <a:rPr lang="ru-RU" dirty="0" err="1" smtClean="0"/>
              <a:t>геропротекторных</a:t>
            </a:r>
            <a:r>
              <a:rPr lang="ru-RU" dirty="0" smtClean="0"/>
              <a:t> терапий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214422"/>
            <a:ext cx="3132866" cy="14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14356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667372" y="1500174"/>
            <a:ext cx="62151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2018 </a:t>
            </a:r>
            <a:r>
              <a:rPr lang="ru-RU" dirty="0" smtClean="0"/>
              <a:t>– фундаментальные разработки в области </a:t>
            </a:r>
            <a:r>
              <a:rPr lang="ru-RU" dirty="0" err="1" smtClean="0"/>
              <a:t>биомаркеров</a:t>
            </a:r>
            <a:r>
              <a:rPr lang="ru-RU" dirty="0" smtClean="0"/>
              <a:t> старения в </a:t>
            </a:r>
            <a:r>
              <a:rPr lang="ru-RU" dirty="0" err="1" smtClean="0"/>
              <a:t>мегалаборатории</a:t>
            </a:r>
            <a:r>
              <a:rPr lang="ru-RU" dirty="0" smtClean="0"/>
              <a:t> проф. </a:t>
            </a:r>
            <a:r>
              <a:rPr lang="ru-RU" dirty="0" err="1" smtClean="0"/>
              <a:t>Франчески</a:t>
            </a:r>
            <a:r>
              <a:rPr lang="ru-RU" dirty="0" smtClean="0"/>
              <a:t> (ННГУ)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2022</a:t>
            </a:r>
            <a:r>
              <a:rPr lang="ru-RU" dirty="0" smtClean="0"/>
              <a:t> – собственные разработки </a:t>
            </a:r>
            <a:r>
              <a:rPr lang="ru-RU" dirty="0" err="1" smtClean="0"/>
              <a:t>иммуновоспалительных</a:t>
            </a:r>
            <a:r>
              <a:rPr lang="ru-RU" dirty="0" smtClean="0"/>
              <a:t> часов на основе ИИ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2023</a:t>
            </a:r>
            <a:r>
              <a:rPr lang="ru-RU" dirty="0" smtClean="0"/>
              <a:t> – договор ННГУ – СКК </a:t>
            </a:r>
            <a:r>
              <a:rPr lang="ru-RU" dirty="0" err="1" smtClean="0"/>
              <a:t>Мрия</a:t>
            </a:r>
            <a:endParaRPr lang="ru-RU" dirty="0" smtClean="0"/>
          </a:p>
          <a:p>
            <a:r>
              <a:rPr lang="ru-RU" b="1" dirty="0" smtClean="0">
                <a:solidFill>
                  <a:schemeClr val="accent5"/>
                </a:solidFill>
              </a:rPr>
              <a:t>2024</a:t>
            </a:r>
            <a:r>
              <a:rPr lang="ru-RU" dirty="0" smtClean="0"/>
              <a:t> – Ангио-часы + </a:t>
            </a:r>
            <a:r>
              <a:rPr lang="ru-RU" dirty="0" err="1" smtClean="0"/>
              <a:t>фено</a:t>
            </a:r>
            <a:r>
              <a:rPr lang="ru-RU" dirty="0" smtClean="0"/>
              <a:t>- и когнитивный возраст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2025</a:t>
            </a:r>
            <a:r>
              <a:rPr lang="ru-RU" dirty="0" smtClean="0"/>
              <a:t> </a:t>
            </a:r>
            <a:r>
              <a:rPr lang="ru-RU" dirty="0" smtClean="0"/>
              <a:t>- старт проекта по разработке диагностической тест системы на основе </a:t>
            </a:r>
            <a:r>
              <a:rPr lang="ru-RU" dirty="0" err="1" smtClean="0"/>
              <a:t>иммуно-воспалительных</a:t>
            </a:r>
            <a:r>
              <a:rPr lang="ru-RU" dirty="0" smtClean="0"/>
              <a:t> маркеров и ИИ. </a:t>
            </a:r>
          </a:p>
          <a:p>
            <a:r>
              <a:rPr lang="ru-RU" dirty="0" err="1" smtClean="0"/>
              <a:t>Сбер</a:t>
            </a:r>
            <a:r>
              <a:rPr lang="ru-RU" dirty="0" smtClean="0"/>
              <a:t> – индустриальный партнер. </a:t>
            </a:r>
            <a:r>
              <a:rPr lang="ru-RU" dirty="0" err="1" smtClean="0"/>
              <a:t>Мрия</a:t>
            </a:r>
            <a:r>
              <a:rPr lang="ru-RU" dirty="0" smtClean="0"/>
              <a:t> - Клиническая база для апробации. Снижение себестоимости в 3 раза. Масштабируемая и </a:t>
            </a:r>
            <a:r>
              <a:rPr lang="ru-RU" dirty="0" err="1" smtClean="0"/>
              <a:t>импортонезависимая</a:t>
            </a:r>
            <a:r>
              <a:rPr lang="ru-RU" dirty="0" smtClean="0"/>
              <a:t> технология.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2026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Нейрочасы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2027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продукты </a:t>
            </a:r>
            <a:r>
              <a:rPr lang="ru-RU" dirty="0" smtClean="0"/>
              <a:t>для </a:t>
            </a:r>
            <a:r>
              <a:rPr lang="ru-RU" dirty="0" err="1" smtClean="0"/>
              <a:t>санаторного-курортного</a:t>
            </a:r>
            <a:r>
              <a:rPr lang="ru-RU" dirty="0" smtClean="0"/>
              <a:t> лечения на основе ИИ, программ активного старения: для </a:t>
            </a:r>
            <a:r>
              <a:rPr lang="ru-RU" dirty="0" err="1" smtClean="0"/>
              <a:t>мрии</a:t>
            </a:r>
            <a:r>
              <a:rPr lang="ru-RU" dirty="0" smtClean="0"/>
              <a:t> охват 30 </a:t>
            </a:r>
            <a:r>
              <a:rPr lang="ru-RU" dirty="0" err="1" smtClean="0"/>
              <a:t>тыс</a:t>
            </a:r>
            <a:r>
              <a:rPr lang="ru-RU" dirty="0" smtClean="0"/>
              <a:t> отдыхающих ежегодно, по стране среди сотрудников </a:t>
            </a:r>
            <a:r>
              <a:rPr lang="ru-RU" dirty="0" err="1" smtClean="0"/>
              <a:t>Сбер</a:t>
            </a:r>
            <a:r>
              <a:rPr lang="ru-RU" dirty="0" smtClean="0"/>
              <a:t> на базе других СКК – до 300 тыс. человек (серийное внедрение),  следующая целевая аудитория – клиенты </a:t>
            </a:r>
            <a:r>
              <a:rPr lang="ru-RU" dirty="0" err="1" smtClean="0"/>
              <a:t>Сбер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453664"/>
            <a:ext cx="10515600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Вместо эпилога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36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1857364"/>
            <a:ext cx="4875228" cy="278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34305" y="4167245"/>
            <a:ext cx="1347117" cy="6190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групп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58" y="1857364"/>
            <a:ext cx="643193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453664"/>
            <a:ext cx="10515600" cy="9036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</a:rPr>
              <a:t>Голубые</a:t>
            </a:r>
            <a:r>
              <a:rPr lang="ru-RU" sz="2800" b="1" dirty="0" smtClean="0">
                <a:solidFill>
                  <a:srgbClr val="C00000"/>
                </a:solidFill>
              </a:rPr>
              <a:t> зоны»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4427-6696-4A09-B791-98CB6266C507}" type="slidenum">
              <a:rPr lang="ru-RU" smtClean="0">
                <a:solidFill>
                  <a:srgbClr val="000000"/>
                </a:solidFill>
              </a:rPr>
              <a:pPr/>
              <a:t>37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712" y="1714488"/>
            <a:ext cx="6667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Большой процент долгожителей (90-100 лет)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 20% меньше случаев рака, на 50% меньше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заболеваний, практически отсутствует деменция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Здоровое и активное долголетие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Проф. </a:t>
            </a:r>
            <a:r>
              <a:rPr lang="ru-RU" dirty="0" err="1" smtClean="0"/>
              <a:t>Франчески</a:t>
            </a:r>
            <a:r>
              <a:rPr lang="ru-RU" dirty="0" smtClean="0"/>
              <a:t> отдыхает каждый год на Сардинии 2-3 недели</a:t>
            </a:r>
            <a:endParaRPr lang="ru-RU" dirty="0"/>
          </a:p>
        </p:txBody>
      </p:sp>
      <p:pic>
        <p:nvPicPr>
          <p:cNvPr id="15367" name="Picture 7" descr="Blue Zone - become a centurion! - Action To Happy Healthy Weal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63" y="3643314"/>
            <a:ext cx="5191161" cy="2743201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095736" y="2714620"/>
            <a:ext cx="7215238" cy="3667127"/>
            <a:chOff x="3452794" y="1714488"/>
            <a:chExt cx="7858162" cy="4667259"/>
          </a:xfrm>
        </p:grpSpPr>
        <p:cxnSp>
          <p:nvCxnSpPr>
            <p:cNvPr id="8" name="Прямая со стрелкой 7"/>
            <p:cNvCxnSpPr/>
            <p:nvPr/>
          </p:nvCxnSpPr>
          <p:spPr>
            <a:xfrm rot="10800000" flipV="1">
              <a:off x="3452794" y="3643314"/>
              <a:ext cx="4429156" cy="100013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 descr="IMG2025012313315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512" y="1714488"/>
              <a:ext cx="3500444" cy="466725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382016" y="1928802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+1 зона долголетия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355604" y="228599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9522" y="142852"/>
            <a:ext cx="3286148" cy="16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67240" y="3000372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</a:t>
            </a:r>
            <a:r>
              <a:rPr lang="ru-RU" sz="4000" dirty="0" smtClean="0">
                <a:solidFill>
                  <a:srgbClr val="C00000"/>
                </a:solidFill>
              </a:rPr>
              <a:t>ехнологии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10382280" y="785794"/>
            <a:ext cx="1269047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8" y="268925"/>
            <a:ext cx="9638472" cy="1065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Вызовы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4" name="Google Shape;69;p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295970" y="212162"/>
            <a:ext cx="1603179" cy="4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501584" y="766200"/>
            <a:ext cx="1309456" cy="6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24034" y="2214554"/>
            <a:ext cx="4643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Человек: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smtClean="0"/>
              <a:t>персональное здоровье и качество жизни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5"/>
                </a:solidFill>
              </a:rPr>
              <a:t>Здравоохранение: </a:t>
            </a:r>
            <a:r>
              <a:rPr lang="ru-RU" dirty="0" err="1" smtClean="0"/>
              <a:t>возраст-ассоциированные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заболевания и </a:t>
            </a:r>
            <a:r>
              <a:rPr lang="ru-RU" dirty="0" err="1" smtClean="0"/>
              <a:t>гериартрические</a:t>
            </a:r>
            <a:r>
              <a:rPr lang="ru-RU" dirty="0" smtClean="0"/>
              <a:t> синдромы</a:t>
            </a:r>
          </a:p>
          <a:p>
            <a:endParaRPr lang="ru-RU" dirty="0" smtClean="0"/>
          </a:p>
          <a:p>
            <a:endParaRPr lang="ru-RU" b="1" dirty="0" smtClean="0">
              <a:solidFill>
                <a:schemeClr val="accent5"/>
              </a:solidFill>
            </a:endParaRPr>
          </a:p>
          <a:p>
            <a:r>
              <a:rPr lang="ru-RU" b="1" dirty="0" smtClean="0">
                <a:solidFill>
                  <a:schemeClr val="accent5"/>
                </a:solidFill>
              </a:rPr>
              <a:t>Экономика: </a:t>
            </a:r>
            <a:r>
              <a:rPr lang="ru-RU" dirty="0" smtClean="0"/>
              <a:t>продление срока активной </a:t>
            </a:r>
          </a:p>
          <a:p>
            <a:r>
              <a:rPr lang="ru-RU" dirty="0" smtClean="0"/>
              <a:t>трудовой деятельности, работа в неблагоприятных </a:t>
            </a:r>
            <a:r>
              <a:rPr lang="ru-RU" dirty="0" smtClean="0"/>
              <a:t>условиях</a:t>
            </a:r>
            <a:r>
              <a:rPr lang="en-US" dirty="0" smtClean="0"/>
              <a:t> (</a:t>
            </a:r>
            <a:r>
              <a:rPr lang="ru-RU" dirty="0" smtClean="0"/>
              <a:t>стресс, нарушения </a:t>
            </a:r>
            <a:r>
              <a:rPr lang="ru-RU" dirty="0" smtClean="0"/>
              <a:t>сна,</a:t>
            </a:r>
            <a:r>
              <a:rPr lang="ru-RU" dirty="0" smtClean="0"/>
              <a:t> климат, экология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74" y="2143116"/>
            <a:ext cx="619125" cy="476373"/>
          </a:xfrm>
          <a:prstGeom prst="rect">
            <a:avLst/>
          </a:prstGeom>
        </p:spPr>
      </p:pic>
      <p:pic>
        <p:nvPicPr>
          <p:cNvPr id="10" name="Рисунок 9" descr="pngwing.c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895" y="3143248"/>
            <a:ext cx="477637" cy="4286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95" y="4500570"/>
            <a:ext cx="425473" cy="423885"/>
          </a:xfrm>
          <a:prstGeom prst="rect">
            <a:avLst/>
          </a:prstGeom>
        </p:spPr>
      </p:pic>
      <p:pic>
        <p:nvPicPr>
          <p:cNvPr id="12" name="Picture 2" descr="https://encrypted-tbn0.gstatic.com/images?q=tbn:ANd9GcS8c-D9kw7CdAVmymBikjlc6-P5utXxnIg-Pg&amp;usqp=CA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6257" y="4000504"/>
            <a:ext cx="1430771" cy="1285884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6345" y="4000504"/>
            <a:ext cx="1285869" cy="128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 descr="11 фактов о Леонардо ДиКаприо, о которых вы могли не знать - Попкорн - Тит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47" y="2357430"/>
            <a:ext cx="2730114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666712" y="4143380"/>
            <a:ext cx="5143536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23391" y="1916832"/>
            <a:ext cx="5280587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>
                <a:solidFill>
                  <a:srgbClr val="FF0000"/>
                </a:solidFill>
              </a:rPr>
              <a:t>Хронологический (календарный) возраст </a:t>
            </a:r>
            <a:r>
              <a:rPr lang="ru-RU" sz="1800"/>
              <a:t>предполагает соответствие «часов времени» и «часов человека» </a:t>
            </a:r>
            <a:endParaRPr sz="1800"/>
          </a:p>
          <a:p>
            <a:pPr>
              <a:defRPr/>
            </a:pPr>
            <a:r>
              <a:rPr lang="ru-RU" sz="1800" b="1">
                <a:solidFill>
                  <a:srgbClr val="FF0000"/>
                </a:solidFill>
              </a:rPr>
              <a:t>«Биологический возраст»</a:t>
            </a:r>
            <a:r>
              <a:rPr lang="en-US" sz="1800" b="1">
                <a:solidFill>
                  <a:srgbClr val="FF0000"/>
                </a:solidFill>
              </a:rPr>
              <a:t> </a:t>
            </a:r>
            <a:r>
              <a:rPr lang="ru-RU" sz="1800"/>
              <a:t>- интегративный эффект наследственных (генетических) факторов, влияния окружающей среды, образа жизни, здоровья и возраста на процессы старения</a:t>
            </a:r>
            <a:endParaRPr sz="1800"/>
          </a:p>
          <a:p>
            <a:pPr>
              <a:buNone/>
              <a:defRPr/>
            </a:pPr>
            <a:endParaRPr sz="1800"/>
          </a:p>
          <a:p>
            <a:pPr>
              <a:buNone/>
              <a:defRPr/>
            </a:pPr>
            <a:r>
              <a:rPr lang="ru-RU" sz="1800"/>
              <a:t>Результат интервенции/коррекции</a:t>
            </a:r>
            <a:endParaRPr sz="1800"/>
          </a:p>
          <a:p>
            <a:pPr>
              <a:buNone/>
              <a:defRPr/>
            </a:pPr>
            <a:r>
              <a:rPr lang="ru-RU" sz="1800"/>
              <a:t>биологического возраста </a:t>
            </a:r>
            <a:r>
              <a:rPr lang="ru-RU" sz="1800" b="1">
                <a:solidFill>
                  <a:srgbClr val="FF0000"/>
                </a:solidFill>
              </a:rPr>
              <a:t>должен быть</a:t>
            </a:r>
            <a:endParaRPr sz="1800"/>
          </a:p>
          <a:p>
            <a:pPr>
              <a:buNone/>
              <a:defRPr/>
            </a:pPr>
            <a:r>
              <a:rPr lang="ru-RU" sz="1800" b="1">
                <a:solidFill>
                  <a:srgbClr val="FF0000"/>
                </a:solidFill>
              </a:rPr>
              <a:t>измерим</a:t>
            </a:r>
            <a:endParaRPr sz="1800" b="1">
              <a:solidFill>
                <a:srgbClr val="FF0000"/>
              </a:solidFill>
            </a:endParaRPr>
          </a:p>
          <a:p>
            <a:pPr>
              <a:buNone/>
              <a:defRPr/>
            </a:pPr>
            <a:endParaRPr sz="1800" b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3B4427-6696-4A09-B791-98CB6266C507}" type="slidenum">
              <a:rPr lang="ru-RU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748946" y="1815157"/>
            <a:ext cx="43243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60031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00213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2247348" name="Заголовок 1"/>
          <p:cNvSpPr>
            <a:spLocks noGrp="1"/>
          </p:cNvSpPr>
          <p:nvPr/>
        </p:nvSpPr>
        <p:spPr bwMode="auto">
          <a:xfrm>
            <a:off x="477077" y="268924"/>
            <a:ext cx="9638471" cy="10655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0" u="none" strike="noStrike" cap="none" spc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Биомаркеры</a:t>
            </a:r>
            <a:r>
              <a:rPr lang="ru-RU" sz="2800" b="1" i="0" u="none" strike="noStrike" cap="none" spc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возраста и биологические часы</a:t>
            </a:r>
            <a:endParaRPr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 bwMode="auto">
          <a:xfrm>
            <a:off x="5956299" y="1812925"/>
            <a:ext cx="595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1" tIns="45699" rIns="91431" bIns="45699" anchor="t" anchorCtr="0">
            <a:normAutofit/>
          </a:bodyPr>
          <a:lstStyle/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en" sz="2100"/>
              <a:t>ИИ</a:t>
            </a:r>
            <a:r>
              <a:rPr lang="ru-RU" sz="2100"/>
              <a:t> делает непредсказуемые и неожиданные ошибки и будет делать их всегда</a:t>
            </a:r>
            <a:endParaRPr sz="2100"/>
          </a:p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ru-RU" sz="2100"/>
              <a:t>Решения ИИ непрозрачны и не имеют логического объяснения</a:t>
            </a:r>
            <a:endParaRPr/>
          </a:p>
          <a:p>
            <a:pPr marL="609585" indent="-423323">
              <a:spcBef>
                <a:spcPts val="1067"/>
              </a:spcBef>
              <a:buClr>
                <a:schemeClr val="dk1"/>
              </a:buClr>
              <a:buSzPts val="1400"/>
              <a:buChar char="●"/>
              <a:defRPr/>
            </a:pPr>
            <a:r>
              <a:rPr lang="ru-RU" sz="2100"/>
              <a:t>Широкую известность получили доклады экспертов Еврокомиссии и ООН об опасности использования таких систем в чувствительных областях, а также открытое письмо сотен ведущих экспертов в области ИИ, призывающее приостановить разработку таких систем (март 2023 г.).  </a:t>
            </a:r>
            <a:endParaRPr/>
          </a:p>
          <a:p>
            <a:pPr marL="186262" indent="0">
              <a:spcBef>
                <a:spcPts val="1067"/>
              </a:spcBef>
              <a:buSzPts val="1400"/>
              <a:buNone/>
              <a:defRPr/>
            </a:pPr>
            <a:endParaRPr sz="2100"/>
          </a:p>
        </p:txBody>
      </p:sp>
      <p:pic>
        <p:nvPicPr>
          <p:cNvPr id="4" name="Google Shape;75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07999" y="2070099"/>
            <a:ext cx="5219700" cy="35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6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965043" y="1401073"/>
            <a:ext cx="294356" cy="50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7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993364" y="3040655"/>
            <a:ext cx="294400" cy="3031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/>
          <p:nvPr/>
        </p:nvSpPr>
        <p:spPr bwMode="auto">
          <a:xfrm>
            <a:off x="374335" y="164387"/>
            <a:ext cx="9638472" cy="1065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Проблемы ИИ, основанного на данных</a:t>
            </a:r>
            <a:endParaRPr sz="2800" b="0" i="0" u="none" strike="noStrike" cap="none" spc="0">
              <a:ln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317226" name="Google Shape;69;p1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750694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09720" y="1714488"/>
            <a:ext cx="7480287" cy="42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8" y="268925"/>
            <a:ext cx="9638472" cy="850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Overflow="overflow" horzOverflow="overflow" vert="horz" wrap="square" lIns="121896" tIns="121896" rIns="121896" bIns="121896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Критические ошибки ИИ</a:t>
            </a:r>
            <a:endParaRPr sz="2800"/>
          </a:p>
        </p:txBody>
      </p:sp>
      <p:pic>
        <p:nvPicPr>
          <p:cNvPr id="1659875301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19471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544819" y="1304595"/>
            <a:ext cx="9883735" cy="16462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</a:rPr>
              <a:t>Аспекты </a:t>
            </a:r>
            <a:r>
              <a:rPr lang="en-US" sz="2000" b="1">
                <a:solidFill>
                  <a:schemeClr val="accent1"/>
                </a:solidFill>
              </a:rPr>
              <a:t>XAI</a:t>
            </a:r>
            <a:r>
              <a:rPr lang="ru-RU" sz="2000" b="1">
                <a:solidFill>
                  <a:schemeClr val="accent1"/>
                </a:solidFill>
              </a:rPr>
              <a:t>:</a:t>
            </a:r>
            <a:endParaRPr sz="2000"/>
          </a:p>
          <a:p>
            <a:pPr marL="380990" indent="-380990">
              <a:buFont typeface="Arial"/>
              <a:buChar char="•"/>
              <a:defRPr/>
            </a:pPr>
            <a:r>
              <a:rPr lang="ru-RU" sz="2000" b="1"/>
              <a:t>Локальная</a:t>
            </a:r>
            <a:r>
              <a:rPr lang="ru-RU" sz="2000"/>
              <a:t> </a:t>
            </a:r>
            <a:r>
              <a:rPr lang="ru-RU" sz="2000" b="1"/>
              <a:t> объяснимость</a:t>
            </a:r>
            <a:r>
              <a:rPr lang="ru-RU" sz="2000"/>
              <a:t> –  для любого конкретного прогноза модели объяснение влияния каждого отдельного признака на этот прогноз</a:t>
            </a:r>
            <a:endParaRPr sz="2000"/>
          </a:p>
          <a:p>
            <a:pPr marL="380990" indent="-380990">
              <a:buFont typeface="Arial"/>
              <a:buChar char="•"/>
              <a:defRPr/>
            </a:pPr>
            <a:r>
              <a:rPr lang="ru-RU" sz="2000" b="1"/>
              <a:t>Глобальная объяснимость</a:t>
            </a:r>
            <a:r>
              <a:rPr lang="ru-RU" sz="2000"/>
              <a:t> – объяснение суммарного влияния каждого признака на большое количество возможных прогнозов</a:t>
            </a:r>
            <a:endParaRPr sz="2000"/>
          </a:p>
        </p:txBody>
      </p:sp>
      <p:sp>
        <p:nvSpPr>
          <p:cNvPr id="6" name="TextBox 5"/>
          <p:cNvSpPr txBox="1"/>
          <p:nvPr/>
        </p:nvSpPr>
        <p:spPr bwMode="auto">
          <a:xfrm>
            <a:off x="643570" y="3151852"/>
            <a:ext cx="7710346" cy="4270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/>
                </a:solidFill>
              </a:rPr>
              <a:t>Наиболее популярные фреймворки </a:t>
            </a:r>
            <a:r>
              <a:rPr lang="en-US" sz="2000" b="1">
                <a:solidFill>
                  <a:schemeClr val="accent1"/>
                </a:solidFill>
              </a:rPr>
              <a:t>XAI</a:t>
            </a:r>
            <a:r>
              <a:rPr lang="ru-RU" sz="2000" b="1">
                <a:solidFill>
                  <a:schemeClr val="accent1"/>
                </a:solidFill>
              </a:rPr>
              <a:t>:</a:t>
            </a:r>
            <a:endParaRPr sz="2000"/>
          </a:p>
        </p:txBody>
      </p:sp>
      <p:sp>
        <p:nvSpPr>
          <p:cNvPr id="9" name="TextBox 8"/>
          <p:cNvSpPr txBox="1"/>
          <p:nvPr/>
        </p:nvSpPr>
        <p:spPr bwMode="auto">
          <a:xfrm>
            <a:off x="689202" y="3868596"/>
            <a:ext cx="5513174" cy="2571560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en-US" sz="2000" b="1"/>
              <a:t>SHAP</a:t>
            </a:r>
            <a:r>
              <a:rPr lang="en-US" sz="2000"/>
              <a:t> (</a:t>
            </a:r>
            <a:r>
              <a:rPr lang="en-US" sz="2000" b="0" i="0">
                <a:solidFill>
                  <a:srgbClr val="292929"/>
                </a:solidFill>
                <a:latin typeface="source-serif-pro"/>
              </a:rPr>
              <a:t>SHapley Additive exPlanations</a:t>
            </a:r>
            <a:r>
              <a:rPr lang="en-US" sz="2000"/>
              <a:t>) – </a:t>
            </a:r>
            <a:r>
              <a:rPr lang="ru-RU" sz="2000"/>
              <a:t> подход основанный на теории игр и позволяющий получить объяснение любой модели (</a:t>
            </a:r>
            <a:r>
              <a:rPr lang="en-US" sz="2000"/>
              <a:t>model</a:t>
            </a:r>
            <a:r>
              <a:rPr lang="ru-RU" sz="2000"/>
              <a:t>-</a:t>
            </a:r>
            <a:r>
              <a:rPr lang="en-US" sz="2000"/>
              <a:t>agnostic</a:t>
            </a:r>
            <a:r>
              <a:rPr lang="ru-RU" sz="2000"/>
              <a:t>).</a:t>
            </a:r>
            <a:endParaRPr lang="en-US" sz="2000"/>
          </a:p>
          <a:p>
            <a:pPr marL="380990" indent="-380990">
              <a:buFont typeface="Arial"/>
              <a:buChar char="•"/>
              <a:defRPr/>
            </a:pPr>
            <a:r>
              <a:rPr lang="ru-RU" sz="2000"/>
              <a:t>SHAP-значения показывают, насколько конкретное значение признака повлияло на предсказание модели.</a:t>
            </a:r>
            <a:endParaRPr lang="en-US" sz="2000"/>
          </a:p>
          <a:p>
            <a:pPr marL="380990" indent="-380990">
              <a:buFont typeface="Arial"/>
              <a:buChar char="•"/>
              <a:defRPr/>
            </a:pPr>
            <a:r>
              <a:rPr lang="ru-RU" sz="2000"/>
              <a:t>Локальная и глобальная объяснимость</a:t>
            </a:r>
            <a:endParaRPr lang="en-US" sz="2000"/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96564" y="3949138"/>
            <a:ext cx="5539017" cy="188180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477078" y="268926"/>
            <a:ext cx="9638472" cy="80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vertOverflow="overflow" horzOverflow="overflow" vert="horz" wrap="square" lIns="121896" tIns="121896" rIns="121896" bIns="121896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Объяснимый ИИ 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eXplainable</a:t>
            </a:r>
            <a:r>
              <a:rPr lang="en-US" sz="2800" b="1" dirty="0" smtClean="0">
                <a:solidFill>
                  <a:srgbClr val="C00000"/>
                </a:solidFill>
              </a:rPr>
              <a:t> AI)</a:t>
            </a:r>
            <a:endParaRPr sz="2800"/>
          </a:p>
        </p:txBody>
      </p:sp>
      <p:pic>
        <p:nvPicPr>
          <p:cNvPr id="1658207391" name="Google Shape;69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339264" y="268924"/>
            <a:ext cx="1507257" cy="43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80068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353416" y="766199"/>
            <a:ext cx="1141164" cy="5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2117</Words>
  <Application>R7-Office/7.2.0.134</Application>
  <DocSecurity>0</DocSecurity>
  <PresentationFormat>Произвольный</PresentationFormat>
  <Paragraphs>343</Paragraphs>
  <Slides>37</Slides>
  <Notes>7</Notes>
  <HiddenSlides>1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Office Theme</vt:lpstr>
      <vt:lpstr>Image</vt:lpstr>
      <vt:lpstr>Современные панели оценки биовозраста на основе моделей ИИ для программ персонального здоровья</vt:lpstr>
      <vt:lpstr>Слайд 2</vt:lpstr>
      <vt:lpstr>Центр ИИ ННГУ: предиктивные биомаркеры ускоренного старения </vt:lpstr>
      <vt:lpstr>Слайд 4</vt:lpstr>
      <vt:lpstr>Вызовы</vt:lpstr>
      <vt:lpstr>Слайд 6</vt:lpstr>
      <vt:lpstr>Слайд 7</vt:lpstr>
      <vt:lpstr>Критические ошибки ИИ</vt:lpstr>
      <vt:lpstr>Объяснимый ИИ (eXplainable AI)</vt:lpstr>
      <vt:lpstr>Биомаркеры возраста</vt:lpstr>
      <vt:lpstr>Слайд 11</vt:lpstr>
      <vt:lpstr>Слайд 12</vt:lpstr>
      <vt:lpstr>Слайд 13</vt:lpstr>
      <vt:lpstr>Биологические часы PhenoAge   (9 биомаркеров крови)</vt:lpstr>
      <vt:lpstr>Объяснимость PhenoAge  </vt:lpstr>
      <vt:lpstr>Результаты PhenoAge для гостей СКК «Мрия»  </vt:lpstr>
      <vt:lpstr>Слайд 17</vt:lpstr>
      <vt:lpstr>Биомаркеры возраста по МРТ</vt:lpstr>
      <vt:lpstr>Биомаркеры возраста мозга по ЭЭГ</vt:lpstr>
      <vt:lpstr>Слайд 20</vt:lpstr>
      <vt:lpstr>Слайд 21</vt:lpstr>
      <vt:lpstr>Объяснимость методов ИИ (XAI)</vt:lpstr>
      <vt:lpstr>Объяснимость методов ИИ (XAI)</vt:lpstr>
      <vt:lpstr>Интерпретация</vt:lpstr>
      <vt:lpstr>Результаты Cognitive Age-V для гостей СКК «Мрия»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Angio Age - V для гостей СКК «Мрия»  </vt:lpstr>
      <vt:lpstr>Слайд 34</vt:lpstr>
      <vt:lpstr>Слайд 35</vt:lpstr>
      <vt:lpstr>Вместо эпилога</vt:lpstr>
      <vt:lpstr>«Голубые зоны»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системной медицины здорового старения</dc:title>
  <dc:creator>Пользователь</dc:creator>
  <cp:lastModifiedBy>misha</cp:lastModifiedBy>
  <cp:revision>450</cp:revision>
  <dcterms:created xsi:type="dcterms:W3CDTF">2021-08-22T11:15:07Z</dcterms:created>
  <dcterms:modified xsi:type="dcterms:W3CDTF">2025-01-23T12:51:00Z</dcterms:modified>
  <dc:identifier/>
  <dc:language/>
  <cp:version/>
</cp:coreProperties>
</file>